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75" r:id="rId2"/>
    <p:sldId id="374" r:id="rId3"/>
    <p:sldId id="373" r:id="rId4"/>
    <p:sldId id="301" r:id="rId5"/>
    <p:sldId id="294" r:id="rId6"/>
    <p:sldId id="307" r:id="rId7"/>
    <p:sldId id="360" r:id="rId8"/>
    <p:sldId id="368" r:id="rId9"/>
    <p:sldId id="366" r:id="rId10"/>
    <p:sldId id="372" r:id="rId11"/>
    <p:sldId id="379" r:id="rId12"/>
    <p:sldId id="376" r:id="rId13"/>
    <p:sldId id="377" r:id="rId14"/>
    <p:sldId id="378" r:id="rId15"/>
    <p:sldId id="384" r:id="rId16"/>
    <p:sldId id="380" r:id="rId17"/>
    <p:sldId id="381" r:id="rId18"/>
    <p:sldId id="382" r:id="rId19"/>
    <p:sldId id="383" r:id="rId20"/>
    <p:sldId id="385" r:id="rId21"/>
    <p:sldId id="396" r:id="rId22"/>
    <p:sldId id="397" r:id="rId23"/>
    <p:sldId id="393" r:id="rId24"/>
    <p:sldId id="394" r:id="rId25"/>
    <p:sldId id="395" r:id="rId26"/>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0B5"/>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80075" autoAdjust="0"/>
  </p:normalViewPr>
  <p:slideViewPr>
    <p:cSldViewPr>
      <p:cViewPr varScale="1">
        <p:scale>
          <a:sx n="114" d="100"/>
          <a:sy n="114" d="100"/>
        </p:scale>
        <p:origin x="1446" y="84"/>
      </p:cViewPr>
      <p:guideLst>
        <p:guide orient="horz" pos="2160"/>
        <p:guide pos="2880"/>
      </p:guideLst>
    </p:cSldViewPr>
  </p:slideViewPr>
  <p:notesTextViewPr>
    <p:cViewPr>
      <p:scale>
        <a:sx n="3" d="2"/>
        <a:sy n="3" d="2"/>
      </p:scale>
      <p:origin x="0" y="0"/>
    </p:cViewPr>
  </p:notesTextViewPr>
  <p:notesViewPr>
    <p:cSldViewPr>
      <p:cViewPr varScale="1">
        <p:scale>
          <a:sx n="73" d="100"/>
          <a:sy n="73" d="100"/>
        </p:scale>
        <p:origin x="231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8C53FA-4B4A-4342-8D98-F30C880FD93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B6238DC-B6B1-4C24-820C-A23D167CF9B2}">
      <dgm:prSet phldrT="[Text]"/>
      <dgm:spPr>
        <a:solidFill>
          <a:srgbClr val="00B0F0"/>
        </a:solidFill>
        <a:ln>
          <a:solidFill>
            <a:srgbClr val="00B0F0"/>
          </a:solidFill>
        </a:ln>
      </dgm:spPr>
      <dgm:t>
        <a:bodyPr/>
        <a:lstStyle/>
        <a:p>
          <a:r>
            <a:rPr lang="en-US" dirty="0"/>
            <a:t>Technologies &amp; Platforms</a:t>
          </a:r>
        </a:p>
      </dgm:t>
    </dgm:pt>
    <dgm:pt modelId="{64F6B1C4-0AA0-4562-8686-A23C28448AD4}" type="parTrans" cxnId="{C9686112-21D0-4399-B68B-9AE3A9BDEC13}">
      <dgm:prSet/>
      <dgm:spPr/>
      <dgm:t>
        <a:bodyPr/>
        <a:lstStyle/>
        <a:p>
          <a:endParaRPr lang="en-US"/>
        </a:p>
      </dgm:t>
    </dgm:pt>
    <dgm:pt modelId="{72F903A8-D944-401F-AA28-8561E120E824}" type="sibTrans" cxnId="{C9686112-21D0-4399-B68B-9AE3A9BDEC13}">
      <dgm:prSet/>
      <dgm:spPr/>
      <dgm:t>
        <a:bodyPr/>
        <a:lstStyle/>
        <a:p>
          <a:endParaRPr lang="en-US"/>
        </a:p>
      </dgm:t>
    </dgm:pt>
    <dgm:pt modelId="{FA336752-8BA4-436E-B0EA-938B6428A0E4}">
      <dgm:prSet phldrT="[Text]"/>
      <dgm:spPr>
        <a:noFill/>
        <a:ln>
          <a:solidFill>
            <a:srgbClr val="00B0F0">
              <a:alpha val="90000"/>
            </a:srgbClr>
          </a:solidFill>
        </a:ln>
      </dgm:spPr>
      <dgm:t>
        <a:bodyPr/>
        <a:lstStyle/>
        <a:p>
          <a:r>
            <a:rPr lang="en-US" dirty="0"/>
            <a:t>.NET Technologies</a:t>
          </a:r>
        </a:p>
      </dgm:t>
    </dgm:pt>
    <dgm:pt modelId="{DE18ACFC-27E2-4A67-86A6-659E029D8A95}" type="parTrans" cxnId="{33BFAB35-2E7B-44A7-B359-26D1D01E5AB0}">
      <dgm:prSet/>
      <dgm:spPr/>
      <dgm:t>
        <a:bodyPr/>
        <a:lstStyle/>
        <a:p>
          <a:endParaRPr lang="en-US"/>
        </a:p>
      </dgm:t>
    </dgm:pt>
    <dgm:pt modelId="{FFC3F2EE-EA44-4517-98EB-37B156C9487D}" type="sibTrans" cxnId="{33BFAB35-2E7B-44A7-B359-26D1D01E5AB0}">
      <dgm:prSet/>
      <dgm:spPr/>
      <dgm:t>
        <a:bodyPr/>
        <a:lstStyle/>
        <a:p>
          <a:endParaRPr lang="en-US"/>
        </a:p>
      </dgm:t>
    </dgm:pt>
    <dgm:pt modelId="{51A2E17A-9AB8-4446-9DC7-1867AD52C569}">
      <dgm:prSet phldrT="[Text]"/>
      <dgm:spPr>
        <a:solidFill>
          <a:schemeClr val="accent6">
            <a:lumMod val="75000"/>
          </a:schemeClr>
        </a:solidFill>
        <a:ln>
          <a:solidFill>
            <a:schemeClr val="accent6">
              <a:lumMod val="75000"/>
            </a:schemeClr>
          </a:solidFill>
        </a:ln>
      </dgm:spPr>
      <dgm:t>
        <a:bodyPr/>
        <a:lstStyle/>
        <a:p>
          <a:r>
            <a:rPr lang="en-US" dirty="0"/>
            <a:t>Analytics &amp;</a:t>
          </a:r>
          <a:br>
            <a:rPr lang="en-US" dirty="0"/>
          </a:br>
          <a:r>
            <a:rPr lang="en-US" dirty="0"/>
            <a:t>Visualization</a:t>
          </a:r>
        </a:p>
      </dgm:t>
    </dgm:pt>
    <dgm:pt modelId="{178FE3A5-8053-4AE3-B81A-EEB989F085BD}" type="parTrans" cxnId="{2533FE7D-135E-4930-8A1B-926EE67A2ADC}">
      <dgm:prSet/>
      <dgm:spPr/>
      <dgm:t>
        <a:bodyPr/>
        <a:lstStyle/>
        <a:p>
          <a:endParaRPr lang="en-US"/>
        </a:p>
      </dgm:t>
    </dgm:pt>
    <dgm:pt modelId="{0C3EABC5-8CC1-472D-8C8A-908FB88E7BBA}" type="sibTrans" cxnId="{2533FE7D-135E-4930-8A1B-926EE67A2ADC}">
      <dgm:prSet/>
      <dgm:spPr/>
      <dgm:t>
        <a:bodyPr/>
        <a:lstStyle/>
        <a:p>
          <a:endParaRPr lang="en-US"/>
        </a:p>
      </dgm:t>
    </dgm:pt>
    <dgm:pt modelId="{1A7598BF-89F5-434C-B5E3-DACCEF7449CB}">
      <dgm:prSet phldrT="[Text]"/>
      <dgm:spPr>
        <a:noFill/>
        <a:ln>
          <a:solidFill>
            <a:schemeClr val="accent6">
              <a:lumMod val="75000"/>
              <a:alpha val="90000"/>
            </a:schemeClr>
          </a:solidFill>
        </a:ln>
      </dgm:spPr>
      <dgm:t>
        <a:bodyPr/>
        <a:lstStyle/>
        <a:p>
          <a:r>
            <a:rPr lang="en-US" dirty="0"/>
            <a:t>ICONICS</a:t>
          </a:r>
        </a:p>
      </dgm:t>
    </dgm:pt>
    <dgm:pt modelId="{91D842A1-BF29-4E03-8CDC-C252B3FAEAD0}" type="parTrans" cxnId="{9C9A51D2-349F-4BF9-AD4C-D55D1256B62C}">
      <dgm:prSet/>
      <dgm:spPr/>
      <dgm:t>
        <a:bodyPr/>
        <a:lstStyle/>
        <a:p>
          <a:endParaRPr lang="en-US"/>
        </a:p>
      </dgm:t>
    </dgm:pt>
    <dgm:pt modelId="{52B1A8AD-669C-4455-8D7C-C9E728FB4226}" type="sibTrans" cxnId="{9C9A51D2-349F-4BF9-AD4C-D55D1256B62C}">
      <dgm:prSet/>
      <dgm:spPr/>
      <dgm:t>
        <a:bodyPr/>
        <a:lstStyle/>
        <a:p>
          <a:endParaRPr lang="en-US"/>
        </a:p>
      </dgm:t>
    </dgm:pt>
    <dgm:pt modelId="{DF171185-8794-47E4-B424-2EA2FA0CC047}">
      <dgm:prSet phldrT="[Text]"/>
      <dgm:spPr>
        <a:noFill/>
        <a:ln>
          <a:solidFill>
            <a:schemeClr val="accent6">
              <a:lumMod val="75000"/>
              <a:alpha val="90000"/>
            </a:schemeClr>
          </a:solidFill>
        </a:ln>
      </dgm:spPr>
      <dgm:t>
        <a:bodyPr/>
        <a:lstStyle/>
        <a:p>
          <a:r>
            <a:rPr lang="en-US" dirty="0"/>
            <a:t>Microsoft</a:t>
          </a:r>
          <a:br>
            <a:rPr lang="en-US" dirty="0"/>
          </a:br>
          <a:r>
            <a:rPr lang="en-US" dirty="0"/>
            <a:t>Power BI</a:t>
          </a:r>
        </a:p>
      </dgm:t>
    </dgm:pt>
    <dgm:pt modelId="{AA3F90F0-76EA-4880-A8D1-D994E63F0FD3}" type="parTrans" cxnId="{9418320F-DCAF-49FE-AF63-8492535B9794}">
      <dgm:prSet/>
      <dgm:spPr/>
      <dgm:t>
        <a:bodyPr/>
        <a:lstStyle/>
        <a:p>
          <a:endParaRPr lang="en-US"/>
        </a:p>
      </dgm:t>
    </dgm:pt>
    <dgm:pt modelId="{CD4497AE-C694-48D8-BFF9-1BF254169403}" type="sibTrans" cxnId="{9418320F-DCAF-49FE-AF63-8492535B9794}">
      <dgm:prSet/>
      <dgm:spPr/>
      <dgm:t>
        <a:bodyPr/>
        <a:lstStyle/>
        <a:p>
          <a:endParaRPr lang="en-US"/>
        </a:p>
      </dgm:t>
    </dgm:pt>
    <dgm:pt modelId="{BA23DF2B-739A-463A-82F9-EE4462BD385B}">
      <dgm:prSet phldrT="[Text]" custT="1"/>
      <dgm:spPr/>
      <dgm:t>
        <a:bodyPr/>
        <a:lstStyle/>
        <a:p>
          <a:r>
            <a:rPr lang="en-US" sz="2400" dirty="0"/>
            <a:t>System &amp; Data Integration</a:t>
          </a:r>
        </a:p>
      </dgm:t>
    </dgm:pt>
    <dgm:pt modelId="{E284C51F-7A68-419B-8F73-0745C95DD307}" type="parTrans" cxnId="{7BC565A5-99CA-4BC6-BFAD-B1FA2E78FB77}">
      <dgm:prSet/>
      <dgm:spPr/>
      <dgm:t>
        <a:bodyPr/>
        <a:lstStyle/>
        <a:p>
          <a:endParaRPr lang="en-US"/>
        </a:p>
      </dgm:t>
    </dgm:pt>
    <dgm:pt modelId="{958D5E81-2360-4367-BA50-74C0C3BBBE81}" type="sibTrans" cxnId="{7BC565A5-99CA-4BC6-BFAD-B1FA2E78FB77}">
      <dgm:prSet/>
      <dgm:spPr/>
      <dgm:t>
        <a:bodyPr/>
        <a:lstStyle/>
        <a:p>
          <a:endParaRPr lang="en-US"/>
        </a:p>
      </dgm:t>
    </dgm:pt>
    <dgm:pt modelId="{AA56672E-D6E5-4E6C-9010-15E372DBDB25}">
      <dgm:prSet phldrT="[Text]"/>
      <dgm:spPr>
        <a:noFill/>
        <a:ln>
          <a:solidFill>
            <a:schemeClr val="accent1">
              <a:alpha val="90000"/>
            </a:schemeClr>
          </a:solidFill>
        </a:ln>
      </dgm:spPr>
      <dgm:t>
        <a:bodyPr/>
        <a:lstStyle/>
        <a:p>
          <a:r>
            <a:rPr lang="en-US" dirty="0"/>
            <a:t>Iconics</a:t>
          </a:r>
        </a:p>
      </dgm:t>
    </dgm:pt>
    <dgm:pt modelId="{9E67AD62-42E6-4C2E-9008-0E469DA8AA28}" type="parTrans" cxnId="{A7338FB9-E328-43CB-AB08-F6FFF7BF23DF}">
      <dgm:prSet/>
      <dgm:spPr/>
      <dgm:t>
        <a:bodyPr/>
        <a:lstStyle/>
        <a:p>
          <a:endParaRPr lang="en-US"/>
        </a:p>
      </dgm:t>
    </dgm:pt>
    <dgm:pt modelId="{346C9DE3-7131-4763-B446-51977CBA16A7}" type="sibTrans" cxnId="{A7338FB9-E328-43CB-AB08-F6FFF7BF23DF}">
      <dgm:prSet/>
      <dgm:spPr/>
      <dgm:t>
        <a:bodyPr/>
        <a:lstStyle/>
        <a:p>
          <a:endParaRPr lang="en-US"/>
        </a:p>
      </dgm:t>
    </dgm:pt>
    <dgm:pt modelId="{901FE32C-D3A1-4308-A7D4-90742EBBF61E}">
      <dgm:prSet phldrT="[Text]"/>
      <dgm:spPr>
        <a:noFill/>
        <a:ln>
          <a:solidFill>
            <a:srgbClr val="00B0F0">
              <a:alpha val="90000"/>
            </a:srgbClr>
          </a:solidFill>
        </a:ln>
      </dgm:spPr>
      <dgm:t>
        <a:bodyPr/>
        <a:lstStyle/>
        <a:p>
          <a:r>
            <a:rPr lang="en-US" dirty="0"/>
            <a:t>CRM/XRM</a:t>
          </a:r>
        </a:p>
      </dgm:t>
    </dgm:pt>
    <dgm:pt modelId="{F27FE364-D665-487C-900C-73585409C7CB}" type="parTrans" cxnId="{41369317-5AC1-473A-BC0C-8C401E7DD060}">
      <dgm:prSet/>
      <dgm:spPr/>
      <dgm:t>
        <a:bodyPr/>
        <a:lstStyle/>
        <a:p>
          <a:endParaRPr lang="en-US"/>
        </a:p>
      </dgm:t>
    </dgm:pt>
    <dgm:pt modelId="{DEC9ABAA-3570-488A-AF3C-3208153ABBA6}" type="sibTrans" cxnId="{41369317-5AC1-473A-BC0C-8C401E7DD060}">
      <dgm:prSet/>
      <dgm:spPr/>
      <dgm:t>
        <a:bodyPr/>
        <a:lstStyle/>
        <a:p>
          <a:endParaRPr lang="en-US"/>
        </a:p>
      </dgm:t>
    </dgm:pt>
    <dgm:pt modelId="{ACF87748-C726-4DDD-AAF1-5B7537F02484}">
      <dgm:prSet phldrT="[Text]"/>
      <dgm:spPr>
        <a:noFill/>
        <a:ln>
          <a:solidFill>
            <a:srgbClr val="00B0F0">
              <a:alpha val="90000"/>
            </a:srgbClr>
          </a:solidFill>
        </a:ln>
      </dgm:spPr>
      <dgm:t>
        <a:bodyPr/>
        <a:lstStyle/>
        <a:p>
          <a:r>
            <a:rPr lang="en-US" dirty="0"/>
            <a:t>Sharepoint</a:t>
          </a:r>
        </a:p>
      </dgm:t>
    </dgm:pt>
    <dgm:pt modelId="{3ED560D6-7E3D-48A3-9B04-603A1C73FC85}" type="parTrans" cxnId="{8000DF91-D863-4BCC-A85A-D3BC9134BB28}">
      <dgm:prSet/>
      <dgm:spPr/>
      <dgm:t>
        <a:bodyPr/>
        <a:lstStyle/>
        <a:p>
          <a:endParaRPr lang="en-US"/>
        </a:p>
      </dgm:t>
    </dgm:pt>
    <dgm:pt modelId="{F6BED9EC-BFB4-41A3-AC12-D28C2D567855}" type="sibTrans" cxnId="{8000DF91-D863-4BCC-A85A-D3BC9134BB28}">
      <dgm:prSet/>
      <dgm:spPr/>
      <dgm:t>
        <a:bodyPr/>
        <a:lstStyle/>
        <a:p>
          <a:endParaRPr lang="en-US"/>
        </a:p>
      </dgm:t>
    </dgm:pt>
    <dgm:pt modelId="{5B3E7708-541A-4907-9834-E4E44314A92E}">
      <dgm:prSet phldrT="[Text]"/>
      <dgm:spPr>
        <a:noFill/>
        <a:ln>
          <a:solidFill>
            <a:srgbClr val="00B0F0">
              <a:alpha val="90000"/>
            </a:srgbClr>
          </a:solidFill>
        </a:ln>
      </dgm:spPr>
      <dgm:t>
        <a:bodyPr/>
        <a:lstStyle/>
        <a:p>
          <a:r>
            <a:rPr lang="en-US" dirty="0"/>
            <a:t>Cloud</a:t>
          </a:r>
        </a:p>
      </dgm:t>
    </dgm:pt>
    <dgm:pt modelId="{81554C2F-1446-480C-BFFC-D41CEF33C232}" type="parTrans" cxnId="{F7EBC400-C9E9-4432-9FC4-39CC2FEEAAC7}">
      <dgm:prSet/>
      <dgm:spPr/>
      <dgm:t>
        <a:bodyPr/>
        <a:lstStyle/>
        <a:p>
          <a:endParaRPr lang="en-US"/>
        </a:p>
      </dgm:t>
    </dgm:pt>
    <dgm:pt modelId="{6B6AA6BF-A42C-47E4-AC40-F0483A9C1A33}" type="sibTrans" cxnId="{F7EBC400-C9E9-4432-9FC4-39CC2FEEAAC7}">
      <dgm:prSet/>
      <dgm:spPr/>
      <dgm:t>
        <a:bodyPr/>
        <a:lstStyle/>
        <a:p>
          <a:endParaRPr lang="en-US"/>
        </a:p>
      </dgm:t>
    </dgm:pt>
    <dgm:pt modelId="{B118E6A9-520A-4DCE-A96A-86E117C3D27D}">
      <dgm:prSet phldrT="[Text]"/>
      <dgm:spPr>
        <a:noFill/>
        <a:ln>
          <a:solidFill>
            <a:schemeClr val="accent6">
              <a:lumMod val="75000"/>
              <a:alpha val="90000"/>
            </a:schemeClr>
          </a:solidFill>
        </a:ln>
      </dgm:spPr>
      <dgm:t>
        <a:bodyPr/>
        <a:lstStyle/>
        <a:p>
          <a:r>
            <a:rPr lang="en-US" dirty="0"/>
            <a:t>Qlik</a:t>
          </a:r>
        </a:p>
      </dgm:t>
    </dgm:pt>
    <dgm:pt modelId="{9E18863C-AEB8-4A64-9185-B13F3015F2E9}" type="parTrans" cxnId="{B0FBD5D7-38EE-442C-94D0-879301B136B3}">
      <dgm:prSet/>
      <dgm:spPr/>
      <dgm:t>
        <a:bodyPr/>
        <a:lstStyle/>
        <a:p>
          <a:endParaRPr lang="en-US"/>
        </a:p>
      </dgm:t>
    </dgm:pt>
    <dgm:pt modelId="{DCC3D929-E5F1-4EBD-A174-B5F2A70F59BB}" type="sibTrans" cxnId="{B0FBD5D7-38EE-442C-94D0-879301B136B3}">
      <dgm:prSet/>
      <dgm:spPr/>
      <dgm:t>
        <a:bodyPr/>
        <a:lstStyle/>
        <a:p>
          <a:endParaRPr lang="en-US"/>
        </a:p>
      </dgm:t>
    </dgm:pt>
    <dgm:pt modelId="{1D054467-658A-400B-9441-67A5F49E8B3C}">
      <dgm:prSet phldrT="[Text]"/>
      <dgm:spPr>
        <a:noFill/>
        <a:ln>
          <a:solidFill>
            <a:schemeClr val="accent1">
              <a:alpha val="90000"/>
            </a:schemeClr>
          </a:solidFill>
        </a:ln>
      </dgm:spPr>
      <dgm:t>
        <a:bodyPr/>
        <a:lstStyle/>
        <a:p>
          <a:r>
            <a:rPr lang="en-US" dirty="0"/>
            <a:t>Informatica</a:t>
          </a:r>
        </a:p>
      </dgm:t>
    </dgm:pt>
    <dgm:pt modelId="{9ED7A347-6373-46A5-917D-34B68E74D8F2}" type="parTrans" cxnId="{CC09C686-740F-4AE0-85C5-471E8AA84084}">
      <dgm:prSet/>
      <dgm:spPr/>
      <dgm:t>
        <a:bodyPr/>
        <a:lstStyle/>
        <a:p>
          <a:endParaRPr lang="en-US"/>
        </a:p>
      </dgm:t>
    </dgm:pt>
    <dgm:pt modelId="{42F94768-931A-4D03-9BFE-5F92BA231AC3}" type="sibTrans" cxnId="{CC09C686-740F-4AE0-85C5-471E8AA84084}">
      <dgm:prSet/>
      <dgm:spPr/>
      <dgm:t>
        <a:bodyPr/>
        <a:lstStyle/>
        <a:p>
          <a:endParaRPr lang="en-US"/>
        </a:p>
      </dgm:t>
    </dgm:pt>
    <dgm:pt modelId="{CADD582B-800F-451A-AE9F-FF73E5929F26}">
      <dgm:prSet phldrT="[Text]"/>
      <dgm:spPr>
        <a:noFill/>
        <a:ln>
          <a:solidFill>
            <a:schemeClr val="accent1">
              <a:alpha val="90000"/>
            </a:schemeClr>
          </a:solidFill>
        </a:ln>
      </dgm:spPr>
      <dgm:t>
        <a:bodyPr/>
        <a:lstStyle/>
        <a:p>
          <a:r>
            <a:rPr lang="en-US" dirty="0"/>
            <a:t>Microsoft</a:t>
          </a:r>
        </a:p>
      </dgm:t>
    </dgm:pt>
    <dgm:pt modelId="{23BCEBCE-96CB-45CB-9FF0-818EDB93FC66}" type="parTrans" cxnId="{9920A102-BC89-4AD2-B269-24593174A758}">
      <dgm:prSet/>
      <dgm:spPr/>
      <dgm:t>
        <a:bodyPr/>
        <a:lstStyle/>
        <a:p>
          <a:endParaRPr lang="en-US"/>
        </a:p>
      </dgm:t>
    </dgm:pt>
    <dgm:pt modelId="{6EECF7B4-39BE-4D7F-99A4-4FE10F3AC68F}" type="sibTrans" cxnId="{9920A102-BC89-4AD2-B269-24593174A758}">
      <dgm:prSet/>
      <dgm:spPr/>
      <dgm:t>
        <a:bodyPr/>
        <a:lstStyle/>
        <a:p>
          <a:endParaRPr lang="en-US"/>
        </a:p>
      </dgm:t>
    </dgm:pt>
    <dgm:pt modelId="{92B20C95-486B-4BE6-AF83-A6E64814F9BC}">
      <dgm:prSet phldrT="[Text]"/>
      <dgm:spPr>
        <a:noFill/>
        <a:ln>
          <a:solidFill>
            <a:schemeClr val="accent6">
              <a:lumMod val="75000"/>
              <a:alpha val="90000"/>
            </a:schemeClr>
          </a:solidFill>
        </a:ln>
      </dgm:spPr>
      <dgm:t>
        <a:bodyPr/>
        <a:lstStyle/>
        <a:p>
          <a:r>
            <a:rPr lang="en-US" dirty="0"/>
            <a:t>Tableau</a:t>
          </a:r>
        </a:p>
      </dgm:t>
    </dgm:pt>
    <dgm:pt modelId="{FF1CA90E-3597-40E2-A277-EA2E4B9221EE}" type="parTrans" cxnId="{D4271F54-05F8-44E3-8422-95E92D2D6C28}">
      <dgm:prSet/>
      <dgm:spPr/>
      <dgm:t>
        <a:bodyPr/>
        <a:lstStyle/>
        <a:p>
          <a:endParaRPr lang="en-US"/>
        </a:p>
      </dgm:t>
    </dgm:pt>
    <dgm:pt modelId="{B8BCAD37-113A-4065-84D6-D922A7C8B236}" type="sibTrans" cxnId="{D4271F54-05F8-44E3-8422-95E92D2D6C28}">
      <dgm:prSet/>
      <dgm:spPr/>
      <dgm:t>
        <a:bodyPr/>
        <a:lstStyle/>
        <a:p>
          <a:endParaRPr lang="en-US"/>
        </a:p>
      </dgm:t>
    </dgm:pt>
    <dgm:pt modelId="{F8C40F56-2DAC-4FA2-9594-887C013B4820}" type="pres">
      <dgm:prSet presAssocID="{238C53FA-4B4A-4342-8D98-F30C880FD930}" presName="Name0" presStyleCnt="0">
        <dgm:presLayoutVars>
          <dgm:dir/>
          <dgm:animLvl val="lvl"/>
          <dgm:resizeHandles val="exact"/>
        </dgm:presLayoutVars>
      </dgm:prSet>
      <dgm:spPr/>
    </dgm:pt>
    <dgm:pt modelId="{37F6ABB7-7BE0-4E5D-8663-F4AF96F85650}" type="pres">
      <dgm:prSet presAssocID="{3B6238DC-B6B1-4C24-820C-A23D167CF9B2}" presName="composite" presStyleCnt="0"/>
      <dgm:spPr/>
    </dgm:pt>
    <dgm:pt modelId="{58F0B632-7E0B-4957-A5D7-15166E129F33}" type="pres">
      <dgm:prSet presAssocID="{3B6238DC-B6B1-4C24-820C-A23D167CF9B2}" presName="parTx" presStyleLbl="alignNode1" presStyleIdx="0" presStyleCnt="3">
        <dgm:presLayoutVars>
          <dgm:chMax val="0"/>
          <dgm:chPref val="0"/>
          <dgm:bulletEnabled val="1"/>
        </dgm:presLayoutVars>
      </dgm:prSet>
      <dgm:spPr/>
    </dgm:pt>
    <dgm:pt modelId="{5B7AEF64-3467-4975-8F37-1F53CE0B6FB3}" type="pres">
      <dgm:prSet presAssocID="{3B6238DC-B6B1-4C24-820C-A23D167CF9B2}" presName="desTx" presStyleLbl="alignAccFollowNode1" presStyleIdx="0" presStyleCnt="3">
        <dgm:presLayoutVars>
          <dgm:bulletEnabled val="1"/>
        </dgm:presLayoutVars>
      </dgm:prSet>
      <dgm:spPr/>
    </dgm:pt>
    <dgm:pt modelId="{01FFEF6E-020E-4B6C-9B91-5D22D3FC8B0D}" type="pres">
      <dgm:prSet presAssocID="{72F903A8-D944-401F-AA28-8561E120E824}" presName="space" presStyleCnt="0"/>
      <dgm:spPr/>
    </dgm:pt>
    <dgm:pt modelId="{5A48E72C-A820-469A-99D4-BAFF06C8B0F0}" type="pres">
      <dgm:prSet presAssocID="{51A2E17A-9AB8-4446-9DC7-1867AD52C569}" presName="composite" presStyleCnt="0"/>
      <dgm:spPr/>
    </dgm:pt>
    <dgm:pt modelId="{9FB796AD-3A35-43F2-BADD-834802A93F4A}" type="pres">
      <dgm:prSet presAssocID="{51A2E17A-9AB8-4446-9DC7-1867AD52C569}" presName="parTx" presStyleLbl="alignNode1" presStyleIdx="1" presStyleCnt="3">
        <dgm:presLayoutVars>
          <dgm:chMax val="0"/>
          <dgm:chPref val="0"/>
          <dgm:bulletEnabled val="1"/>
        </dgm:presLayoutVars>
      </dgm:prSet>
      <dgm:spPr/>
    </dgm:pt>
    <dgm:pt modelId="{4AECB770-7885-4909-84CC-F2BBDCE98CFA}" type="pres">
      <dgm:prSet presAssocID="{51A2E17A-9AB8-4446-9DC7-1867AD52C569}" presName="desTx" presStyleLbl="alignAccFollowNode1" presStyleIdx="1" presStyleCnt="3" custLinFactNeighborX="103" custLinFactNeighborY="-451">
        <dgm:presLayoutVars>
          <dgm:bulletEnabled val="1"/>
        </dgm:presLayoutVars>
      </dgm:prSet>
      <dgm:spPr/>
    </dgm:pt>
    <dgm:pt modelId="{803A592C-1F23-47A7-A743-670D206E26CD}" type="pres">
      <dgm:prSet presAssocID="{0C3EABC5-8CC1-472D-8C8A-908FB88E7BBA}" presName="space" presStyleCnt="0"/>
      <dgm:spPr/>
    </dgm:pt>
    <dgm:pt modelId="{A51154E3-3C91-4929-8F38-9DCD0ABCC082}" type="pres">
      <dgm:prSet presAssocID="{BA23DF2B-739A-463A-82F9-EE4462BD385B}" presName="composite" presStyleCnt="0"/>
      <dgm:spPr/>
    </dgm:pt>
    <dgm:pt modelId="{7675A5F9-76A5-4F40-92A1-38044A558D4C}" type="pres">
      <dgm:prSet presAssocID="{BA23DF2B-739A-463A-82F9-EE4462BD385B}" presName="parTx" presStyleLbl="alignNode1" presStyleIdx="2" presStyleCnt="3" custLinFactNeighborX="103" custLinFactNeighborY="3026">
        <dgm:presLayoutVars>
          <dgm:chMax val="0"/>
          <dgm:chPref val="0"/>
          <dgm:bulletEnabled val="1"/>
        </dgm:presLayoutVars>
      </dgm:prSet>
      <dgm:spPr/>
    </dgm:pt>
    <dgm:pt modelId="{FBE31F58-8664-48FD-92BF-4A0FFB9BBE24}" type="pres">
      <dgm:prSet presAssocID="{BA23DF2B-739A-463A-82F9-EE4462BD385B}" presName="desTx" presStyleLbl="alignAccFollowNode1" presStyleIdx="2" presStyleCnt="3">
        <dgm:presLayoutVars>
          <dgm:bulletEnabled val="1"/>
        </dgm:presLayoutVars>
      </dgm:prSet>
      <dgm:spPr/>
    </dgm:pt>
  </dgm:ptLst>
  <dgm:cxnLst>
    <dgm:cxn modelId="{5CD7F13B-E3F6-484C-B613-A7A1CBD824E2}" type="presOf" srcId="{51A2E17A-9AB8-4446-9DC7-1867AD52C569}" destId="{9FB796AD-3A35-43F2-BADD-834802A93F4A}" srcOrd="0" destOrd="0" presId="urn:microsoft.com/office/officeart/2005/8/layout/hList1"/>
    <dgm:cxn modelId="{9920A102-BC89-4AD2-B269-24593174A758}" srcId="{BA23DF2B-739A-463A-82F9-EE4462BD385B}" destId="{CADD582B-800F-451A-AE9F-FF73E5929F26}" srcOrd="2" destOrd="0" parTransId="{23BCEBCE-96CB-45CB-9FF0-818EDB93FC66}" sibTransId="{6EECF7B4-39BE-4D7F-99A4-4FE10F3AC68F}"/>
    <dgm:cxn modelId="{105F50AC-F9BA-445F-AEBE-82D997844C87}" type="presOf" srcId="{238C53FA-4B4A-4342-8D98-F30C880FD930}" destId="{F8C40F56-2DAC-4FA2-9594-887C013B4820}" srcOrd="0" destOrd="0" presId="urn:microsoft.com/office/officeart/2005/8/layout/hList1"/>
    <dgm:cxn modelId="{C6BEF1EE-E62A-4678-A7D5-C4345E81A7C2}" type="presOf" srcId="{AA56672E-D6E5-4E6C-9010-15E372DBDB25}" destId="{FBE31F58-8664-48FD-92BF-4A0FFB9BBE24}" srcOrd="0" destOrd="0" presId="urn:microsoft.com/office/officeart/2005/8/layout/hList1"/>
    <dgm:cxn modelId="{C9686112-21D0-4399-B68B-9AE3A9BDEC13}" srcId="{238C53FA-4B4A-4342-8D98-F30C880FD930}" destId="{3B6238DC-B6B1-4C24-820C-A23D167CF9B2}" srcOrd="0" destOrd="0" parTransId="{64F6B1C4-0AA0-4562-8686-A23C28448AD4}" sibTransId="{72F903A8-D944-401F-AA28-8561E120E824}"/>
    <dgm:cxn modelId="{8000DF91-D863-4BCC-A85A-D3BC9134BB28}" srcId="{3B6238DC-B6B1-4C24-820C-A23D167CF9B2}" destId="{ACF87748-C726-4DDD-AAF1-5B7537F02484}" srcOrd="2" destOrd="0" parTransId="{3ED560D6-7E3D-48A3-9B04-603A1C73FC85}" sibTransId="{F6BED9EC-BFB4-41A3-AC12-D28C2D567855}"/>
    <dgm:cxn modelId="{A7338FB9-E328-43CB-AB08-F6FFF7BF23DF}" srcId="{BA23DF2B-739A-463A-82F9-EE4462BD385B}" destId="{AA56672E-D6E5-4E6C-9010-15E372DBDB25}" srcOrd="0" destOrd="0" parTransId="{9E67AD62-42E6-4C2E-9008-0E469DA8AA28}" sibTransId="{346C9DE3-7131-4763-B446-51977CBA16A7}"/>
    <dgm:cxn modelId="{EF475B40-F087-4C76-AD15-97A729BED3F0}" type="presOf" srcId="{5B3E7708-541A-4907-9834-E4E44314A92E}" destId="{5B7AEF64-3467-4975-8F37-1F53CE0B6FB3}" srcOrd="0" destOrd="3" presId="urn:microsoft.com/office/officeart/2005/8/layout/hList1"/>
    <dgm:cxn modelId="{9C9A51D2-349F-4BF9-AD4C-D55D1256B62C}" srcId="{51A2E17A-9AB8-4446-9DC7-1867AD52C569}" destId="{1A7598BF-89F5-434C-B5E3-DACCEF7449CB}" srcOrd="0" destOrd="0" parTransId="{91D842A1-BF29-4E03-8CDC-C252B3FAEAD0}" sibTransId="{52B1A8AD-669C-4455-8D7C-C9E728FB4226}"/>
    <dgm:cxn modelId="{67724F48-646F-48BC-A0C7-3CDCAB1C61B6}" type="presOf" srcId="{FA336752-8BA4-436E-B0EA-938B6428A0E4}" destId="{5B7AEF64-3467-4975-8F37-1F53CE0B6FB3}" srcOrd="0" destOrd="0" presId="urn:microsoft.com/office/officeart/2005/8/layout/hList1"/>
    <dgm:cxn modelId="{F3147A95-9A88-41B0-974B-64606FE8D02F}" type="presOf" srcId="{92B20C95-486B-4BE6-AF83-A6E64814F9BC}" destId="{4AECB770-7885-4909-84CC-F2BBDCE98CFA}" srcOrd="0" destOrd="3" presId="urn:microsoft.com/office/officeart/2005/8/layout/hList1"/>
    <dgm:cxn modelId="{F33F10EE-C9AF-43FA-823F-A922540C54B4}" type="presOf" srcId="{1D054467-658A-400B-9441-67A5F49E8B3C}" destId="{FBE31F58-8664-48FD-92BF-4A0FFB9BBE24}" srcOrd="0" destOrd="1" presId="urn:microsoft.com/office/officeart/2005/8/layout/hList1"/>
    <dgm:cxn modelId="{C61AF2B5-7DB6-4132-B819-76E7346606D6}" type="presOf" srcId="{B118E6A9-520A-4DCE-A96A-86E117C3D27D}" destId="{4AECB770-7885-4909-84CC-F2BBDCE98CFA}" srcOrd="0" destOrd="2" presId="urn:microsoft.com/office/officeart/2005/8/layout/hList1"/>
    <dgm:cxn modelId="{33BFAB35-2E7B-44A7-B359-26D1D01E5AB0}" srcId="{3B6238DC-B6B1-4C24-820C-A23D167CF9B2}" destId="{FA336752-8BA4-436E-B0EA-938B6428A0E4}" srcOrd="0" destOrd="0" parTransId="{DE18ACFC-27E2-4A67-86A6-659E029D8A95}" sibTransId="{FFC3F2EE-EA44-4517-98EB-37B156C9487D}"/>
    <dgm:cxn modelId="{B05CAC21-D14C-4AE5-AC01-2D8A7C2A035D}" type="presOf" srcId="{901FE32C-D3A1-4308-A7D4-90742EBBF61E}" destId="{5B7AEF64-3467-4975-8F37-1F53CE0B6FB3}" srcOrd="0" destOrd="1" presId="urn:microsoft.com/office/officeart/2005/8/layout/hList1"/>
    <dgm:cxn modelId="{7BC565A5-99CA-4BC6-BFAD-B1FA2E78FB77}" srcId="{238C53FA-4B4A-4342-8D98-F30C880FD930}" destId="{BA23DF2B-739A-463A-82F9-EE4462BD385B}" srcOrd="2" destOrd="0" parTransId="{E284C51F-7A68-419B-8F73-0745C95DD307}" sibTransId="{958D5E81-2360-4367-BA50-74C0C3BBBE81}"/>
    <dgm:cxn modelId="{3CE64E81-B5A3-4243-9CFD-33B5DAB5CBD2}" type="presOf" srcId="{1A7598BF-89F5-434C-B5E3-DACCEF7449CB}" destId="{4AECB770-7885-4909-84CC-F2BBDCE98CFA}" srcOrd="0" destOrd="0" presId="urn:microsoft.com/office/officeart/2005/8/layout/hList1"/>
    <dgm:cxn modelId="{D61E9B50-C33E-4C7D-A9E4-C36FC9B7377B}" type="presOf" srcId="{3B6238DC-B6B1-4C24-820C-A23D167CF9B2}" destId="{58F0B632-7E0B-4957-A5D7-15166E129F33}" srcOrd="0" destOrd="0" presId="urn:microsoft.com/office/officeart/2005/8/layout/hList1"/>
    <dgm:cxn modelId="{41369317-5AC1-473A-BC0C-8C401E7DD060}" srcId="{3B6238DC-B6B1-4C24-820C-A23D167CF9B2}" destId="{901FE32C-D3A1-4308-A7D4-90742EBBF61E}" srcOrd="1" destOrd="0" parTransId="{F27FE364-D665-487C-900C-73585409C7CB}" sibTransId="{DEC9ABAA-3570-488A-AF3C-3208153ABBA6}"/>
    <dgm:cxn modelId="{6D7AB27C-4F1B-41C8-ADD0-30A8322CB8B7}" type="presOf" srcId="{CADD582B-800F-451A-AE9F-FF73E5929F26}" destId="{FBE31F58-8664-48FD-92BF-4A0FFB9BBE24}" srcOrd="0" destOrd="2" presId="urn:microsoft.com/office/officeart/2005/8/layout/hList1"/>
    <dgm:cxn modelId="{B0FBD5D7-38EE-442C-94D0-879301B136B3}" srcId="{51A2E17A-9AB8-4446-9DC7-1867AD52C569}" destId="{B118E6A9-520A-4DCE-A96A-86E117C3D27D}" srcOrd="2" destOrd="0" parTransId="{9E18863C-AEB8-4A64-9185-B13F3015F2E9}" sibTransId="{DCC3D929-E5F1-4EBD-A174-B5F2A70F59BB}"/>
    <dgm:cxn modelId="{D4271F54-05F8-44E3-8422-95E92D2D6C28}" srcId="{51A2E17A-9AB8-4446-9DC7-1867AD52C569}" destId="{92B20C95-486B-4BE6-AF83-A6E64814F9BC}" srcOrd="3" destOrd="0" parTransId="{FF1CA90E-3597-40E2-A277-EA2E4B9221EE}" sibTransId="{B8BCAD37-113A-4065-84D6-D922A7C8B236}"/>
    <dgm:cxn modelId="{9418320F-DCAF-49FE-AF63-8492535B9794}" srcId="{51A2E17A-9AB8-4446-9DC7-1867AD52C569}" destId="{DF171185-8794-47E4-B424-2EA2FA0CC047}" srcOrd="1" destOrd="0" parTransId="{AA3F90F0-76EA-4880-A8D1-D994E63F0FD3}" sibTransId="{CD4497AE-C694-48D8-BFF9-1BF254169403}"/>
    <dgm:cxn modelId="{7C449A9D-0847-42DF-9FB0-FC668AE626E9}" type="presOf" srcId="{DF171185-8794-47E4-B424-2EA2FA0CC047}" destId="{4AECB770-7885-4909-84CC-F2BBDCE98CFA}" srcOrd="0" destOrd="1" presId="urn:microsoft.com/office/officeart/2005/8/layout/hList1"/>
    <dgm:cxn modelId="{F7EBC400-C9E9-4432-9FC4-39CC2FEEAAC7}" srcId="{3B6238DC-B6B1-4C24-820C-A23D167CF9B2}" destId="{5B3E7708-541A-4907-9834-E4E44314A92E}" srcOrd="3" destOrd="0" parTransId="{81554C2F-1446-480C-BFFC-D41CEF33C232}" sibTransId="{6B6AA6BF-A42C-47E4-AC40-F0483A9C1A33}"/>
    <dgm:cxn modelId="{CC09C686-740F-4AE0-85C5-471E8AA84084}" srcId="{BA23DF2B-739A-463A-82F9-EE4462BD385B}" destId="{1D054467-658A-400B-9441-67A5F49E8B3C}" srcOrd="1" destOrd="0" parTransId="{9ED7A347-6373-46A5-917D-34B68E74D8F2}" sibTransId="{42F94768-931A-4D03-9BFE-5F92BA231AC3}"/>
    <dgm:cxn modelId="{D0A633EA-88C8-4AFA-ACD6-9D5D691C15CB}" type="presOf" srcId="{BA23DF2B-739A-463A-82F9-EE4462BD385B}" destId="{7675A5F9-76A5-4F40-92A1-38044A558D4C}" srcOrd="0" destOrd="0" presId="urn:microsoft.com/office/officeart/2005/8/layout/hList1"/>
    <dgm:cxn modelId="{74AF5A63-E033-4C36-8746-ECB108ABA860}" type="presOf" srcId="{ACF87748-C726-4DDD-AAF1-5B7537F02484}" destId="{5B7AEF64-3467-4975-8F37-1F53CE0B6FB3}" srcOrd="0" destOrd="2" presId="urn:microsoft.com/office/officeart/2005/8/layout/hList1"/>
    <dgm:cxn modelId="{2533FE7D-135E-4930-8A1B-926EE67A2ADC}" srcId="{238C53FA-4B4A-4342-8D98-F30C880FD930}" destId="{51A2E17A-9AB8-4446-9DC7-1867AD52C569}" srcOrd="1" destOrd="0" parTransId="{178FE3A5-8053-4AE3-B81A-EEB989F085BD}" sibTransId="{0C3EABC5-8CC1-472D-8C8A-908FB88E7BBA}"/>
    <dgm:cxn modelId="{47AC63A8-1C77-45F9-8005-94A2AFC12738}" type="presParOf" srcId="{F8C40F56-2DAC-4FA2-9594-887C013B4820}" destId="{37F6ABB7-7BE0-4E5D-8663-F4AF96F85650}" srcOrd="0" destOrd="0" presId="urn:microsoft.com/office/officeart/2005/8/layout/hList1"/>
    <dgm:cxn modelId="{0A6E28EC-79BF-40BD-A44B-CBCF16B1DEBA}" type="presParOf" srcId="{37F6ABB7-7BE0-4E5D-8663-F4AF96F85650}" destId="{58F0B632-7E0B-4957-A5D7-15166E129F33}" srcOrd="0" destOrd="0" presId="urn:microsoft.com/office/officeart/2005/8/layout/hList1"/>
    <dgm:cxn modelId="{8415BFE0-E3E1-49B0-B338-A6D862B7A46C}" type="presParOf" srcId="{37F6ABB7-7BE0-4E5D-8663-F4AF96F85650}" destId="{5B7AEF64-3467-4975-8F37-1F53CE0B6FB3}" srcOrd="1" destOrd="0" presId="urn:microsoft.com/office/officeart/2005/8/layout/hList1"/>
    <dgm:cxn modelId="{2C97D996-8EDA-4FC7-8E23-B1558C836028}" type="presParOf" srcId="{F8C40F56-2DAC-4FA2-9594-887C013B4820}" destId="{01FFEF6E-020E-4B6C-9B91-5D22D3FC8B0D}" srcOrd="1" destOrd="0" presId="urn:microsoft.com/office/officeart/2005/8/layout/hList1"/>
    <dgm:cxn modelId="{119FA7AB-5BF7-4CE3-A1E1-68A92EA97BAB}" type="presParOf" srcId="{F8C40F56-2DAC-4FA2-9594-887C013B4820}" destId="{5A48E72C-A820-469A-99D4-BAFF06C8B0F0}" srcOrd="2" destOrd="0" presId="urn:microsoft.com/office/officeart/2005/8/layout/hList1"/>
    <dgm:cxn modelId="{16393B4A-CBAE-4FF9-B6DF-5BC0900E20A9}" type="presParOf" srcId="{5A48E72C-A820-469A-99D4-BAFF06C8B0F0}" destId="{9FB796AD-3A35-43F2-BADD-834802A93F4A}" srcOrd="0" destOrd="0" presId="urn:microsoft.com/office/officeart/2005/8/layout/hList1"/>
    <dgm:cxn modelId="{ECB41E78-6C12-4AD4-9844-5252D967BD7F}" type="presParOf" srcId="{5A48E72C-A820-469A-99D4-BAFF06C8B0F0}" destId="{4AECB770-7885-4909-84CC-F2BBDCE98CFA}" srcOrd="1" destOrd="0" presId="urn:microsoft.com/office/officeart/2005/8/layout/hList1"/>
    <dgm:cxn modelId="{7D72B584-2A3E-4B78-B2D1-71488354AA95}" type="presParOf" srcId="{F8C40F56-2DAC-4FA2-9594-887C013B4820}" destId="{803A592C-1F23-47A7-A743-670D206E26CD}" srcOrd="3" destOrd="0" presId="urn:microsoft.com/office/officeart/2005/8/layout/hList1"/>
    <dgm:cxn modelId="{E66C0416-6711-497D-A253-5942E602B514}" type="presParOf" srcId="{F8C40F56-2DAC-4FA2-9594-887C013B4820}" destId="{A51154E3-3C91-4929-8F38-9DCD0ABCC082}" srcOrd="4" destOrd="0" presId="urn:microsoft.com/office/officeart/2005/8/layout/hList1"/>
    <dgm:cxn modelId="{916A9036-80BF-46E2-A28A-10AE2687ABAB}" type="presParOf" srcId="{A51154E3-3C91-4929-8F38-9DCD0ABCC082}" destId="{7675A5F9-76A5-4F40-92A1-38044A558D4C}" srcOrd="0" destOrd="0" presId="urn:microsoft.com/office/officeart/2005/8/layout/hList1"/>
    <dgm:cxn modelId="{1F754B00-C1C5-4D10-B65A-58F92E91D372}" type="presParOf" srcId="{A51154E3-3C91-4929-8F38-9DCD0ABCC082}" destId="{FBE31F58-8664-48FD-92BF-4A0FFB9BBE24}"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2B5F9-215E-4CA6-A41E-399EA201684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BD344E8-784E-4BBB-A2B6-9906DBA820FC}">
      <dgm:prSet phldrT="[Text]"/>
      <dgm:spPr>
        <a:solidFill>
          <a:schemeClr val="tx2">
            <a:lumMod val="75000"/>
          </a:schemeClr>
        </a:solidFill>
        <a:ln>
          <a:noFill/>
        </a:ln>
      </dgm:spPr>
      <dgm:t>
        <a:bodyPr/>
        <a:lstStyle/>
        <a:p>
          <a:r>
            <a:rPr lang="en-US" dirty="0"/>
            <a:t>Respect every Individual</a:t>
          </a:r>
        </a:p>
      </dgm:t>
    </dgm:pt>
    <dgm:pt modelId="{A2FD4908-412E-4C74-8444-A1A535109475}" type="parTrans" cxnId="{AB69324A-2110-4E4B-A724-8E1B4B8C015E}">
      <dgm:prSet/>
      <dgm:spPr/>
      <dgm:t>
        <a:bodyPr/>
        <a:lstStyle/>
        <a:p>
          <a:endParaRPr lang="en-US"/>
        </a:p>
      </dgm:t>
    </dgm:pt>
    <dgm:pt modelId="{716838DA-962B-4C4E-A516-5AA1A91715A9}" type="sibTrans" cxnId="{AB69324A-2110-4E4B-A724-8E1B4B8C015E}">
      <dgm:prSet/>
      <dgm:spPr/>
      <dgm:t>
        <a:bodyPr/>
        <a:lstStyle/>
        <a:p>
          <a:endParaRPr lang="en-US"/>
        </a:p>
      </dgm:t>
    </dgm:pt>
    <dgm:pt modelId="{077F2D4D-7D8E-4A2A-99AF-981071FA9A73}">
      <dgm:prSet phldrT="[Text]" custT="1"/>
      <dgm:spPr/>
      <dgm:t>
        <a:bodyPr/>
        <a:lstStyle/>
        <a:p>
          <a:pPr algn="ctr">
            <a:buNone/>
          </a:pPr>
          <a:r>
            <a:rPr lang="en-GB" sz="1200" dirty="0"/>
            <a:t>We respect every individual because everyone has something to contribute and should be listened to. We promote a culture of participation, openness and creativity where everyone’s opinion is respected. All feedback shall be constructive and all interactions should be done in a polite manner</a:t>
          </a:r>
          <a:endParaRPr lang="en-US" sz="1200" dirty="0"/>
        </a:p>
      </dgm:t>
    </dgm:pt>
    <dgm:pt modelId="{725EC685-A62E-4AE1-8E41-502B53F8DC8F}" type="parTrans" cxnId="{C5788878-20FF-4790-A33D-A3ED0FB68E4C}">
      <dgm:prSet/>
      <dgm:spPr/>
      <dgm:t>
        <a:bodyPr/>
        <a:lstStyle/>
        <a:p>
          <a:endParaRPr lang="en-US"/>
        </a:p>
      </dgm:t>
    </dgm:pt>
    <dgm:pt modelId="{A69BEE46-F8B3-4954-ABB9-01AC1B6F0AEC}" type="sibTrans" cxnId="{C5788878-20FF-4790-A33D-A3ED0FB68E4C}">
      <dgm:prSet/>
      <dgm:spPr/>
      <dgm:t>
        <a:bodyPr/>
        <a:lstStyle/>
        <a:p>
          <a:endParaRPr lang="en-US"/>
        </a:p>
      </dgm:t>
    </dgm:pt>
    <dgm:pt modelId="{E8586E67-6BC0-4421-92EF-17E249435232}">
      <dgm:prSet phldrT="[Text]"/>
      <dgm:spPr>
        <a:solidFill>
          <a:srgbClr val="00B0F0"/>
        </a:solidFill>
        <a:ln>
          <a:noFill/>
        </a:ln>
      </dgm:spPr>
      <dgm:t>
        <a:bodyPr/>
        <a:lstStyle/>
        <a:p>
          <a:r>
            <a:rPr lang="en-US" dirty="0"/>
            <a:t>Lead with Humility</a:t>
          </a:r>
        </a:p>
      </dgm:t>
    </dgm:pt>
    <dgm:pt modelId="{E5C5FE46-8C90-42C1-961D-18E130BDBAB8}" type="parTrans" cxnId="{4FCCE4D5-3C3E-4900-9EB1-322E332874B2}">
      <dgm:prSet/>
      <dgm:spPr/>
      <dgm:t>
        <a:bodyPr/>
        <a:lstStyle/>
        <a:p>
          <a:endParaRPr lang="en-US"/>
        </a:p>
      </dgm:t>
    </dgm:pt>
    <dgm:pt modelId="{8192A2A8-5430-4BE9-A874-6A4D12C3C66B}" type="sibTrans" cxnId="{4FCCE4D5-3C3E-4900-9EB1-322E332874B2}">
      <dgm:prSet/>
      <dgm:spPr/>
      <dgm:t>
        <a:bodyPr/>
        <a:lstStyle/>
        <a:p>
          <a:endParaRPr lang="en-US"/>
        </a:p>
      </dgm:t>
    </dgm:pt>
    <dgm:pt modelId="{DE978259-F2E1-4769-BD6F-EE436E8C512F}">
      <dgm:prSet phldrT="[Text]"/>
      <dgm:spPr>
        <a:solidFill>
          <a:schemeClr val="accent2">
            <a:lumMod val="75000"/>
          </a:schemeClr>
        </a:solidFill>
        <a:ln>
          <a:noFill/>
        </a:ln>
      </dgm:spPr>
      <dgm:t>
        <a:bodyPr/>
        <a:lstStyle/>
        <a:p>
          <a:r>
            <a:rPr lang="en-US" dirty="0"/>
            <a:t>Create Constancy of Purpose</a:t>
          </a:r>
        </a:p>
      </dgm:t>
    </dgm:pt>
    <dgm:pt modelId="{8189533D-F20A-40F2-8FFD-1F2141DA7EF5}" type="parTrans" cxnId="{5C37F2F6-C498-49E9-89B8-01E9493BA295}">
      <dgm:prSet/>
      <dgm:spPr/>
      <dgm:t>
        <a:bodyPr/>
        <a:lstStyle/>
        <a:p>
          <a:endParaRPr lang="en-US"/>
        </a:p>
      </dgm:t>
    </dgm:pt>
    <dgm:pt modelId="{0CD2E7C9-4BA2-460D-AF3D-48A2B6330B39}" type="sibTrans" cxnId="{5C37F2F6-C498-49E9-89B8-01E9493BA295}">
      <dgm:prSet/>
      <dgm:spPr/>
      <dgm:t>
        <a:bodyPr/>
        <a:lstStyle/>
        <a:p>
          <a:endParaRPr lang="en-US"/>
        </a:p>
      </dgm:t>
    </dgm:pt>
    <dgm:pt modelId="{713A1505-EBC2-44E0-8A26-F7BDC2E689BF}">
      <dgm:prSet phldrT="[Text]" custT="1"/>
      <dgm:spPr/>
      <dgm:t>
        <a:bodyPr/>
        <a:lstStyle/>
        <a:p>
          <a:pPr algn="ctr">
            <a:buNone/>
          </a:pPr>
          <a:r>
            <a:rPr lang="en-GB" sz="1400" dirty="0"/>
            <a:t>We all believe in our vision and we communicate regularly internally and with our customers to ensure we support each other in achieving our objectives.</a:t>
          </a:r>
          <a:endParaRPr lang="en-US" sz="1400" dirty="0"/>
        </a:p>
      </dgm:t>
    </dgm:pt>
    <dgm:pt modelId="{447EA885-D33B-4A55-A1FE-3339ADA27C09}" type="parTrans" cxnId="{5EAB432E-BF6E-4B4F-8B74-3E49C264CEAD}">
      <dgm:prSet/>
      <dgm:spPr/>
      <dgm:t>
        <a:bodyPr/>
        <a:lstStyle/>
        <a:p>
          <a:endParaRPr lang="en-US"/>
        </a:p>
      </dgm:t>
    </dgm:pt>
    <dgm:pt modelId="{50741493-FE33-4EC5-ACDE-22E853F1973F}" type="sibTrans" cxnId="{5EAB432E-BF6E-4B4F-8B74-3E49C264CEAD}">
      <dgm:prSet/>
      <dgm:spPr/>
      <dgm:t>
        <a:bodyPr/>
        <a:lstStyle/>
        <a:p>
          <a:endParaRPr lang="en-US"/>
        </a:p>
      </dgm:t>
    </dgm:pt>
    <dgm:pt modelId="{91EAC21F-B241-41CD-8E44-D229B53C758E}">
      <dgm:prSet phldrT="[Text]" custT="1"/>
      <dgm:spPr/>
      <dgm:t>
        <a:bodyPr/>
        <a:lstStyle/>
        <a:p>
          <a:pPr algn="ctr">
            <a:buNone/>
          </a:pPr>
          <a:r>
            <a:rPr lang="en-GB" sz="1400" dirty="0"/>
            <a:t>We promote a coaching culture in a positive environment where our people are empowered and feel valued. We trust our team and support personal and professional development</a:t>
          </a:r>
          <a:endParaRPr lang="en-US" sz="1400" dirty="0"/>
        </a:p>
      </dgm:t>
    </dgm:pt>
    <dgm:pt modelId="{EC240562-C397-48E3-A31C-E14189C565E7}" type="parTrans" cxnId="{B02F7383-5F07-4D7D-8CC9-3A7E5790AACF}">
      <dgm:prSet/>
      <dgm:spPr/>
      <dgm:t>
        <a:bodyPr/>
        <a:lstStyle/>
        <a:p>
          <a:endParaRPr lang="en-US"/>
        </a:p>
      </dgm:t>
    </dgm:pt>
    <dgm:pt modelId="{1EB3897B-3191-46E6-B470-6CC8D1BADF5B}" type="sibTrans" cxnId="{B02F7383-5F07-4D7D-8CC9-3A7E5790AACF}">
      <dgm:prSet/>
      <dgm:spPr/>
      <dgm:t>
        <a:bodyPr/>
        <a:lstStyle/>
        <a:p>
          <a:endParaRPr lang="en-US"/>
        </a:p>
      </dgm:t>
    </dgm:pt>
    <dgm:pt modelId="{640A5FEF-BB81-4A6B-8169-534F74F1EFDC}">
      <dgm:prSet phldrT="[Text]"/>
      <dgm:spPr>
        <a:solidFill>
          <a:schemeClr val="accent6">
            <a:lumMod val="75000"/>
          </a:schemeClr>
        </a:solidFill>
        <a:ln>
          <a:noFill/>
        </a:ln>
      </dgm:spPr>
      <dgm:t>
        <a:bodyPr/>
        <a:lstStyle/>
        <a:p>
          <a:r>
            <a:rPr lang="en-US" dirty="0"/>
            <a:t>Assure Quality at Source</a:t>
          </a:r>
        </a:p>
      </dgm:t>
    </dgm:pt>
    <dgm:pt modelId="{E85D2E9A-6AC9-425B-AAAE-AF17EBE1CF7C}" type="parTrans" cxnId="{24FD3A37-C97B-48D3-9943-054E7C2C1B63}">
      <dgm:prSet/>
      <dgm:spPr/>
      <dgm:t>
        <a:bodyPr/>
        <a:lstStyle/>
        <a:p>
          <a:endParaRPr lang="en-US"/>
        </a:p>
      </dgm:t>
    </dgm:pt>
    <dgm:pt modelId="{8392D9F4-3250-4637-B0FB-5DF79C3DA50A}" type="sibTrans" cxnId="{24FD3A37-C97B-48D3-9943-054E7C2C1B63}">
      <dgm:prSet/>
      <dgm:spPr/>
      <dgm:t>
        <a:bodyPr/>
        <a:lstStyle/>
        <a:p>
          <a:endParaRPr lang="en-US"/>
        </a:p>
      </dgm:t>
    </dgm:pt>
    <dgm:pt modelId="{DF5CF161-3CC3-487A-9726-E3606ED6691B}">
      <dgm:prSet phldrT="[Text]" custT="1"/>
      <dgm:spPr/>
      <dgm:t>
        <a:bodyPr/>
        <a:lstStyle/>
        <a:p>
          <a:pPr algn="ctr">
            <a:buNone/>
          </a:pPr>
          <a:r>
            <a:rPr lang="en-GB" sz="1400" dirty="0"/>
            <a:t>We have pride in our work and promote Right First Time through coaching, regular reviews and following procedures. Attention to detail is paramount</a:t>
          </a:r>
          <a:endParaRPr lang="en-US" sz="1400" dirty="0"/>
        </a:p>
      </dgm:t>
    </dgm:pt>
    <dgm:pt modelId="{14295EEB-C3A6-4CD0-8A07-4D0785147CE3}" type="parTrans" cxnId="{014EC251-2086-4C86-99FE-58121F13B6A5}">
      <dgm:prSet/>
      <dgm:spPr/>
      <dgm:t>
        <a:bodyPr/>
        <a:lstStyle/>
        <a:p>
          <a:endParaRPr lang="en-US"/>
        </a:p>
      </dgm:t>
    </dgm:pt>
    <dgm:pt modelId="{8F81C7F8-3A49-4EF5-B59A-D29EA0E7EDF2}" type="sibTrans" cxnId="{014EC251-2086-4C86-99FE-58121F13B6A5}">
      <dgm:prSet/>
      <dgm:spPr/>
      <dgm:t>
        <a:bodyPr/>
        <a:lstStyle/>
        <a:p>
          <a:endParaRPr lang="en-US"/>
        </a:p>
      </dgm:t>
    </dgm:pt>
    <dgm:pt modelId="{58196607-B3BB-485F-99DC-D2545CD1C76D}" type="pres">
      <dgm:prSet presAssocID="{0772B5F9-215E-4CA6-A41E-399EA201684C}" presName="Name0" presStyleCnt="0">
        <dgm:presLayoutVars>
          <dgm:dir/>
          <dgm:animLvl val="lvl"/>
          <dgm:resizeHandles val="exact"/>
        </dgm:presLayoutVars>
      </dgm:prSet>
      <dgm:spPr/>
    </dgm:pt>
    <dgm:pt modelId="{4EA57F67-B9D9-47A5-BD7C-9994C2870608}" type="pres">
      <dgm:prSet presAssocID="{CBD344E8-784E-4BBB-A2B6-9906DBA820FC}" presName="composite" presStyleCnt="0"/>
      <dgm:spPr/>
    </dgm:pt>
    <dgm:pt modelId="{715EA01D-357F-423A-A5AF-7E5D5021316B}" type="pres">
      <dgm:prSet presAssocID="{CBD344E8-784E-4BBB-A2B6-9906DBA820FC}" presName="parTx" presStyleLbl="alignNode1" presStyleIdx="0" presStyleCnt="4">
        <dgm:presLayoutVars>
          <dgm:chMax val="0"/>
          <dgm:chPref val="0"/>
          <dgm:bulletEnabled val="1"/>
        </dgm:presLayoutVars>
      </dgm:prSet>
      <dgm:spPr/>
    </dgm:pt>
    <dgm:pt modelId="{E386CB67-E8AA-412C-957A-E1A3D5E2114D}" type="pres">
      <dgm:prSet presAssocID="{CBD344E8-784E-4BBB-A2B6-9906DBA820FC}" presName="desTx" presStyleLbl="alignAccFollowNode1" presStyleIdx="0" presStyleCnt="4">
        <dgm:presLayoutVars>
          <dgm:bulletEnabled val="1"/>
        </dgm:presLayoutVars>
      </dgm:prSet>
      <dgm:spPr/>
    </dgm:pt>
    <dgm:pt modelId="{8A012EE8-E0F0-444C-B525-EB890EE9AB44}" type="pres">
      <dgm:prSet presAssocID="{716838DA-962B-4C4E-A516-5AA1A91715A9}" presName="space" presStyleCnt="0"/>
      <dgm:spPr/>
    </dgm:pt>
    <dgm:pt modelId="{A4704DC7-DCEF-4956-9CC5-7BB4C2D46753}" type="pres">
      <dgm:prSet presAssocID="{E8586E67-6BC0-4421-92EF-17E249435232}" presName="composite" presStyleCnt="0"/>
      <dgm:spPr/>
    </dgm:pt>
    <dgm:pt modelId="{3921DF8A-36E9-48FE-9AF3-EF7B8BF1A82D}" type="pres">
      <dgm:prSet presAssocID="{E8586E67-6BC0-4421-92EF-17E249435232}" presName="parTx" presStyleLbl="alignNode1" presStyleIdx="1" presStyleCnt="4">
        <dgm:presLayoutVars>
          <dgm:chMax val="0"/>
          <dgm:chPref val="0"/>
          <dgm:bulletEnabled val="1"/>
        </dgm:presLayoutVars>
      </dgm:prSet>
      <dgm:spPr/>
    </dgm:pt>
    <dgm:pt modelId="{3345AE90-E4F8-4BBE-8FBB-AA2835B10740}" type="pres">
      <dgm:prSet presAssocID="{E8586E67-6BC0-4421-92EF-17E249435232}" presName="desTx" presStyleLbl="alignAccFollowNode1" presStyleIdx="1" presStyleCnt="4">
        <dgm:presLayoutVars>
          <dgm:bulletEnabled val="1"/>
        </dgm:presLayoutVars>
      </dgm:prSet>
      <dgm:spPr/>
    </dgm:pt>
    <dgm:pt modelId="{28A0B61C-1728-4F88-98C1-4FF35911D5D7}" type="pres">
      <dgm:prSet presAssocID="{8192A2A8-5430-4BE9-A874-6A4D12C3C66B}" presName="space" presStyleCnt="0"/>
      <dgm:spPr/>
    </dgm:pt>
    <dgm:pt modelId="{762F3DF1-01C4-4EA8-9EED-1CAF88A298EA}" type="pres">
      <dgm:prSet presAssocID="{640A5FEF-BB81-4A6B-8169-534F74F1EFDC}" presName="composite" presStyleCnt="0"/>
      <dgm:spPr/>
    </dgm:pt>
    <dgm:pt modelId="{9E022711-157D-4CE4-B37B-A772AC32F789}" type="pres">
      <dgm:prSet presAssocID="{640A5FEF-BB81-4A6B-8169-534F74F1EFDC}" presName="parTx" presStyleLbl="alignNode1" presStyleIdx="2" presStyleCnt="4">
        <dgm:presLayoutVars>
          <dgm:chMax val="0"/>
          <dgm:chPref val="0"/>
          <dgm:bulletEnabled val="1"/>
        </dgm:presLayoutVars>
      </dgm:prSet>
      <dgm:spPr/>
    </dgm:pt>
    <dgm:pt modelId="{7DB76DD8-2152-4F51-BA4A-9157F6D36266}" type="pres">
      <dgm:prSet presAssocID="{640A5FEF-BB81-4A6B-8169-534F74F1EFDC}" presName="desTx" presStyleLbl="alignAccFollowNode1" presStyleIdx="2" presStyleCnt="4">
        <dgm:presLayoutVars>
          <dgm:bulletEnabled val="1"/>
        </dgm:presLayoutVars>
      </dgm:prSet>
      <dgm:spPr/>
    </dgm:pt>
    <dgm:pt modelId="{D8019443-0B0A-41B4-85F2-DAB7DE2D17D9}" type="pres">
      <dgm:prSet presAssocID="{8392D9F4-3250-4637-B0FB-5DF79C3DA50A}" presName="space" presStyleCnt="0"/>
      <dgm:spPr/>
    </dgm:pt>
    <dgm:pt modelId="{57F1B925-19A2-4C86-A5FF-B9F3F38C628B}" type="pres">
      <dgm:prSet presAssocID="{DE978259-F2E1-4769-BD6F-EE436E8C512F}" presName="composite" presStyleCnt="0"/>
      <dgm:spPr/>
    </dgm:pt>
    <dgm:pt modelId="{4B6508B1-23BF-406E-A2B1-266A4919B649}" type="pres">
      <dgm:prSet presAssocID="{DE978259-F2E1-4769-BD6F-EE436E8C512F}" presName="parTx" presStyleLbl="alignNode1" presStyleIdx="3" presStyleCnt="4">
        <dgm:presLayoutVars>
          <dgm:chMax val="0"/>
          <dgm:chPref val="0"/>
          <dgm:bulletEnabled val="1"/>
        </dgm:presLayoutVars>
      </dgm:prSet>
      <dgm:spPr/>
    </dgm:pt>
    <dgm:pt modelId="{CBF9E12B-7A5A-4B62-9757-C24B94CE66AA}" type="pres">
      <dgm:prSet presAssocID="{DE978259-F2E1-4769-BD6F-EE436E8C512F}" presName="desTx" presStyleLbl="alignAccFollowNode1" presStyleIdx="3" presStyleCnt="4">
        <dgm:presLayoutVars>
          <dgm:bulletEnabled val="1"/>
        </dgm:presLayoutVars>
      </dgm:prSet>
      <dgm:spPr/>
    </dgm:pt>
  </dgm:ptLst>
  <dgm:cxnLst>
    <dgm:cxn modelId="{5848AE32-8BB7-4F46-8CCE-E7FE12E2C07E}" type="presOf" srcId="{DF5CF161-3CC3-487A-9726-E3606ED6691B}" destId="{7DB76DD8-2152-4F51-BA4A-9157F6D36266}" srcOrd="0" destOrd="0" presId="urn:microsoft.com/office/officeart/2005/8/layout/hList1"/>
    <dgm:cxn modelId="{014EC251-2086-4C86-99FE-58121F13B6A5}" srcId="{640A5FEF-BB81-4A6B-8169-534F74F1EFDC}" destId="{DF5CF161-3CC3-487A-9726-E3606ED6691B}" srcOrd="0" destOrd="0" parTransId="{14295EEB-C3A6-4CD0-8A07-4D0785147CE3}" sibTransId="{8F81C7F8-3A49-4EF5-B59A-D29EA0E7EDF2}"/>
    <dgm:cxn modelId="{5C37F2F6-C498-49E9-89B8-01E9493BA295}" srcId="{0772B5F9-215E-4CA6-A41E-399EA201684C}" destId="{DE978259-F2E1-4769-BD6F-EE436E8C512F}" srcOrd="3" destOrd="0" parTransId="{8189533D-F20A-40F2-8FFD-1F2141DA7EF5}" sibTransId="{0CD2E7C9-4BA2-460D-AF3D-48A2B6330B39}"/>
    <dgm:cxn modelId="{813DB926-2F65-4D3D-B4F7-DF4B031AC27D}" type="presOf" srcId="{640A5FEF-BB81-4A6B-8169-534F74F1EFDC}" destId="{9E022711-157D-4CE4-B37B-A772AC32F789}" srcOrd="0" destOrd="0" presId="urn:microsoft.com/office/officeart/2005/8/layout/hList1"/>
    <dgm:cxn modelId="{AB69324A-2110-4E4B-A724-8E1B4B8C015E}" srcId="{0772B5F9-215E-4CA6-A41E-399EA201684C}" destId="{CBD344E8-784E-4BBB-A2B6-9906DBA820FC}" srcOrd="0" destOrd="0" parTransId="{A2FD4908-412E-4C74-8444-A1A535109475}" sibTransId="{716838DA-962B-4C4E-A516-5AA1A91715A9}"/>
    <dgm:cxn modelId="{E59249B8-0F44-43D8-B601-1A540C6439D7}" type="presOf" srcId="{0772B5F9-215E-4CA6-A41E-399EA201684C}" destId="{58196607-B3BB-485F-99DC-D2545CD1C76D}" srcOrd="0" destOrd="0" presId="urn:microsoft.com/office/officeart/2005/8/layout/hList1"/>
    <dgm:cxn modelId="{4FCCE4D5-3C3E-4900-9EB1-322E332874B2}" srcId="{0772B5F9-215E-4CA6-A41E-399EA201684C}" destId="{E8586E67-6BC0-4421-92EF-17E249435232}" srcOrd="1" destOrd="0" parTransId="{E5C5FE46-8C90-42C1-961D-18E130BDBAB8}" sibTransId="{8192A2A8-5430-4BE9-A874-6A4D12C3C66B}"/>
    <dgm:cxn modelId="{B4582643-3101-4453-9935-1A8057C005F0}" type="presOf" srcId="{CBD344E8-784E-4BBB-A2B6-9906DBA820FC}" destId="{715EA01D-357F-423A-A5AF-7E5D5021316B}" srcOrd="0" destOrd="0" presId="urn:microsoft.com/office/officeart/2005/8/layout/hList1"/>
    <dgm:cxn modelId="{996F6E03-01A9-4F69-9AED-56C82E391172}" type="presOf" srcId="{713A1505-EBC2-44E0-8A26-F7BDC2E689BF}" destId="{CBF9E12B-7A5A-4B62-9757-C24B94CE66AA}" srcOrd="0" destOrd="0" presId="urn:microsoft.com/office/officeart/2005/8/layout/hList1"/>
    <dgm:cxn modelId="{1D4EFEE9-9F6A-4B56-B0C1-66C0DA003807}" type="presOf" srcId="{DE978259-F2E1-4769-BD6F-EE436E8C512F}" destId="{4B6508B1-23BF-406E-A2B1-266A4919B649}" srcOrd="0" destOrd="0" presId="urn:microsoft.com/office/officeart/2005/8/layout/hList1"/>
    <dgm:cxn modelId="{24FD3A37-C97B-48D3-9943-054E7C2C1B63}" srcId="{0772B5F9-215E-4CA6-A41E-399EA201684C}" destId="{640A5FEF-BB81-4A6B-8169-534F74F1EFDC}" srcOrd="2" destOrd="0" parTransId="{E85D2E9A-6AC9-425B-AAAE-AF17EBE1CF7C}" sibTransId="{8392D9F4-3250-4637-B0FB-5DF79C3DA50A}"/>
    <dgm:cxn modelId="{A2B0EDE5-45FB-4D41-8CBD-25BB16A50DCC}" type="presOf" srcId="{91EAC21F-B241-41CD-8E44-D229B53C758E}" destId="{3345AE90-E4F8-4BBE-8FBB-AA2835B10740}" srcOrd="0" destOrd="0" presId="urn:microsoft.com/office/officeart/2005/8/layout/hList1"/>
    <dgm:cxn modelId="{FE2595AD-9A85-4B16-A197-2961C424001C}" type="presOf" srcId="{E8586E67-6BC0-4421-92EF-17E249435232}" destId="{3921DF8A-36E9-48FE-9AF3-EF7B8BF1A82D}" srcOrd="0" destOrd="0" presId="urn:microsoft.com/office/officeart/2005/8/layout/hList1"/>
    <dgm:cxn modelId="{C5788878-20FF-4790-A33D-A3ED0FB68E4C}" srcId="{CBD344E8-784E-4BBB-A2B6-9906DBA820FC}" destId="{077F2D4D-7D8E-4A2A-99AF-981071FA9A73}" srcOrd="0" destOrd="0" parTransId="{725EC685-A62E-4AE1-8E41-502B53F8DC8F}" sibTransId="{A69BEE46-F8B3-4954-ABB9-01AC1B6F0AEC}"/>
    <dgm:cxn modelId="{5EAB432E-BF6E-4B4F-8B74-3E49C264CEAD}" srcId="{DE978259-F2E1-4769-BD6F-EE436E8C512F}" destId="{713A1505-EBC2-44E0-8A26-F7BDC2E689BF}" srcOrd="0" destOrd="0" parTransId="{447EA885-D33B-4A55-A1FE-3339ADA27C09}" sibTransId="{50741493-FE33-4EC5-ACDE-22E853F1973F}"/>
    <dgm:cxn modelId="{B02F7383-5F07-4D7D-8CC9-3A7E5790AACF}" srcId="{E8586E67-6BC0-4421-92EF-17E249435232}" destId="{91EAC21F-B241-41CD-8E44-D229B53C758E}" srcOrd="0" destOrd="0" parTransId="{EC240562-C397-48E3-A31C-E14189C565E7}" sibTransId="{1EB3897B-3191-46E6-B470-6CC8D1BADF5B}"/>
    <dgm:cxn modelId="{BC84F2E0-6131-464E-BB64-26EB7A781223}" type="presOf" srcId="{077F2D4D-7D8E-4A2A-99AF-981071FA9A73}" destId="{E386CB67-E8AA-412C-957A-E1A3D5E2114D}" srcOrd="0" destOrd="0" presId="urn:microsoft.com/office/officeart/2005/8/layout/hList1"/>
    <dgm:cxn modelId="{DD9871FC-8CD2-402B-9A19-0BD126A4B97A}" type="presParOf" srcId="{58196607-B3BB-485F-99DC-D2545CD1C76D}" destId="{4EA57F67-B9D9-47A5-BD7C-9994C2870608}" srcOrd="0" destOrd="0" presId="urn:microsoft.com/office/officeart/2005/8/layout/hList1"/>
    <dgm:cxn modelId="{50284FB3-68DC-475A-A17C-C6E3412D0C1A}" type="presParOf" srcId="{4EA57F67-B9D9-47A5-BD7C-9994C2870608}" destId="{715EA01D-357F-423A-A5AF-7E5D5021316B}" srcOrd="0" destOrd="0" presId="urn:microsoft.com/office/officeart/2005/8/layout/hList1"/>
    <dgm:cxn modelId="{9C165266-5F10-487A-A721-D9EAD5CEA5E9}" type="presParOf" srcId="{4EA57F67-B9D9-47A5-BD7C-9994C2870608}" destId="{E386CB67-E8AA-412C-957A-E1A3D5E2114D}" srcOrd="1" destOrd="0" presId="urn:microsoft.com/office/officeart/2005/8/layout/hList1"/>
    <dgm:cxn modelId="{69A89C45-A73F-48EF-BA54-B334F43AFE74}" type="presParOf" srcId="{58196607-B3BB-485F-99DC-D2545CD1C76D}" destId="{8A012EE8-E0F0-444C-B525-EB890EE9AB44}" srcOrd="1" destOrd="0" presId="urn:microsoft.com/office/officeart/2005/8/layout/hList1"/>
    <dgm:cxn modelId="{C4EF71B4-150A-48E9-A2B6-0B265CCDA4FC}" type="presParOf" srcId="{58196607-B3BB-485F-99DC-D2545CD1C76D}" destId="{A4704DC7-DCEF-4956-9CC5-7BB4C2D46753}" srcOrd="2" destOrd="0" presId="urn:microsoft.com/office/officeart/2005/8/layout/hList1"/>
    <dgm:cxn modelId="{C358EE55-F6FD-43E0-9CFD-D3B206833F59}" type="presParOf" srcId="{A4704DC7-DCEF-4956-9CC5-7BB4C2D46753}" destId="{3921DF8A-36E9-48FE-9AF3-EF7B8BF1A82D}" srcOrd="0" destOrd="0" presId="urn:microsoft.com/office/officeart/2005/8/layout/hList1"/>
    <dgm:cxn modelId="{3CD6EB6C-5AE7-427C-8415-4A99F0733109}" type="presParOf" srcId="{A4704DC7-DCEF-4956-9CC5-7BB4C2D46753}" destId="{3345AE90-E4F8-4BBE-8FBB-AA2835B10740}" srcOrd="1" destOrd="0" presId="urn:microsoft.com/office/officeart/2005/8/layout/hList1"/>
    <dgm:cxn modelId="{EE386B38-2CF6-436C-A9C6-602528C7613A}" type="presParOf" srcId="{58196607-B3BB-485F-99DC-D2545CD1C76D}" destId="{28A0B61C-1728-4F88-98C1-4FF35911D5D7}" srcOrd="3" destOrd="0" presId="urn:microsoft.com/office/officeart/2005/8/layout/hList1"/>
    <dgm:cxn modelId="{A1C2D3F9-B876-4425-BF67-7E2306EDA3BB}" type="presParOf" srcId="{58196607-B3BB-485F-99DC-D2545CD1C76D}" destId="{762F3DF1-01C4-4EA8-9EED-1CAF88A298EA}" srcOrd="4" destOrd="0" presId="urn:microsoft.com/office/officeart/2005/8/layout/hList1"/>
    <dgm:cxn modelId="{57397DE3-7D64-4026-8FCC-B46B74FAB89E}" type="presParOf" srcId="{762F3DF1-01C4-4EA8-9EED-1CAF88A298EA}" destId="{9E022711-157D-4CE4-B37B-A772AC32F789}" srcOrd="0" destOrd="0" presId="urn:microsoft.com/office/officeart/2005/8/layout/hList1"/>
    <dgm:cxn modelId="{3A7BD949-B34D-4571-A7BC-B21384514C48}" type="presParOf" srcId="{762F3DF1-01C4-4EA8-9EED-1CAF88A298EA}" destId="{7DB76DD8-2152-4F51-BA4A-9157F6D36266}" srcOrd="1" destOrd="0" presId="urn:microsoft.com/office/officeart/2005/8/layout/hList1"/>
    <dgm:cxn modelId="{106D44BC-E490-451B-BB50-DC6FF5DAA813}" type="presParOf" srcId="{58196607-B3BB-485F-99DC-D2545CD1C76D}" destId="{D8019443-0B0A-41B4-85F2-DAB7DE2D17D9}" srcOrd="5" destOrd="0" presId="urn:microsoft.com/office/officeart/2005/8/layout/hList1"/>
    <dgm:cxn modelId="{4B335357-DF00-483D-B0AD-BEB279BC1310}" type="presParOf" srcId="{58196607-B3BB-485F-99DC-D2545CD1C76D}" destId="{57F1B925-19A2-4C86-A5FF-B9F3F38C628B}" srcOrd="6" destOrd="0" presId="urn:microsoft.com/office/officeart/2005/8/layout/hList1"/>
    <dgm:cxn modelId="{E45A7F82-9081-4D61-B11C-CDB52F56CFAB}" type="presParOf" srcId="{57F1B925-19A2-4C86-A5FF-B9F3F38C628B}" destId="{4B6508B1-23BF-406E-A2B1-266A4919B649}" srcOrd="0" destOrd="0" presId="urn:microsoft.com/office/officeart/2005/8/layout/hList1"/>
    <dgm:cxn modelId="{45EC8D89-4173-44F3-9421-FBF15DD8C9FE}" type="presParOf" srcId="{57F1B925-19A2-4C86-A5FF-B9F3F38C628B}" destId="{CBF9E12B-7A5A-4B62-9757-C24B94CE66A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72B5F9-215E-4CA6-A41E-399EA201684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BD344E8-784E-4BBB-A2B6-9906DBA820FC}">
      <dgm:prSet phldrT="[Text]"/>
      <dgm:spPr>
        <a:solidFill>
          <a:schemeClr val="bg2">
            <a:lumMod val="50000"/>
          </a:schemeClr>
        </a:solidFill>
        <a:ln>
          <a:noFill/>
        </a:ln>
      </dgm:spPr>
      <dgm:t>
        <a:bodyPr/>
        <a:lstStyle/>
        <a:p>
          <a:r>
            <a:rPr lang="en-US" dirty="0"/>
            <a:t>Focus on Process</a:t>
          </a:r>
        </a:p>
      </dgm:t>
    </dgm:pt>
    <dgm:pt modelId="{A2FD4908-412E-4C74-8444-A1A535109475}" type="parTrans" cxnId="{AB69324A-2110-4E4B-A724-8E1B4B8C015E}">
      <dgm:prSet/>
      <dgm:spPr/>
      <dgm:t>
        <a:bodyPr/>
        <a:lstStyle/>
        <a:p>
          <a:endParaRPr lang="en-US"/>
        </a:p>
      </dgm:t>
    </dgm:pt>
    <dgm:pt modelId="{716838DA-962B-4C4E-A516-5AA1A91715A9}" type="sibTrans" cxnId="{AB69324A-2110-4E4B-A724-8E1B4B8C015E}">
      <dgm:prSet/>
      <dgm:spPr/>
      <dgm:t>
        <a:bodyPr/>
        <a:lstStyle/>
        <a:p>
          <a:endParaRPr lang="en-US"/>
        </a:p>
      </dgm:t>
    </dgm:pt>
    <dgm:pt modelId="{077F2D4D-7D8E-4A2A-99AF-981071FA9A73}">
      <dgm:prSet phldrT="[Text]" custT="1"/>
      <dgm:spPr/>
      <dgm:t>
        <a:bodyPr/>
        <a:lstStyle/>
        <a:p>
          <a:pPr algn="ctr">
            <a:buNone/>
          </a:pPr>
          <a:r>
            <a:rPr lang="en-GB" sz="1200" dirty="0"/>
            <a:t>We believe that standardisation and processes can help people achieve their true potential and help add value to our customers. We believe that it is essential that we continually review our processes to ensure that they do not stifle innovation or reduce flexibility</a:t>
          </a:r>
          <a:endParaRPr lang="en-US" sz="1200" dirty="0"/>
        </a:p>
      </dgm:t>
    </dgm:pt>
    <dgm:pt modelId="{725EC685-A62E-4AE1-8E41-502B53F8DC8F}" type="parTrans" cxnId="{C5788878-20FF-4790-A33D-A3ED0FB68E4C}">
      <dgm:prSet/>
      <dgm:spPr/>
      <dgm:t>
        <a:bodyPr/>
        <a:lstStyle/>
        <a:p>
          <a:endParaRPr lang="en-US"/>
        </a:p>
      </dgm:t>
    </dgm:pt>
    <dgm:pt modelId="{A69BEE46-F8B3-4954-ABB9-01AC1B6F0AEC}" type="sibTrans" cxnId="{C5788878-20FF-4790-A33D-A3ED0FB68E4C}">
      <dgm:prSet/>
      <dgm:spPr/>
      <dgm:t>
        <a:bodyPr/>
        <a:lstStyle/>
        <a:p>
          <a:endParaRPr lang="en-US"/>
        </a:p>
      </dgm:t>
    </dgm:pt>
    <dgm:pt modelId="{E8586E67-6BC0-4421-92EF-17E249435232}">
      <dgm:prSet phldrT="[Text]"/>
      <dgm:spPr>
        <a:ln>
          <a:noFill/>
        </a:ln>
      </dgm:spPr>
      <dgm:t>
        <a:bodyPr/>
        <a:lstStyle/>
        <a:p>
          <a:r>
            <a:rPr lang="en-US" dirty="0"/>
            <a:t>Seek Perfection</a:t>
          </a:r>
        </a:p>
      </dgm:t>
    </dgm:pt>
    <dgm:pt modelId="{E5C5FE46-8C90-42C1-961D-18E130BDBAB8}" type="parTrans" cxnId="{4FCCE4D5-3C3E-4900-9EB1-322E332874B2}">
      <dgm:prSet/>
      <dgm:spPr/>
      <dgm:t>
        <a:bodyPr/>
        <a:lstStyle/>
        <a:p>
          <a:endParaRPr lang="en-US"/>
        </a:p>
      </dgm:t>
    </dgm:pt>
    <dgm:pt modelId="{8192A2A8-5430-4BE9-A874-6A4D12C3C66B}" type="sibTrans" cxnId="{4FCCE4D5-3C3E-4900-9EB1-322E332874B2}">
      <dgm:prSet/>
      <dgm:spPr/>
      <dgm:t>
        <a:bodyPr/>
        <a:lstStyle/>
        <a:p>
          <a:endParaRPr lang="en-US"/>
        </a:p>
      </dgm:t>
    </dgm:pt>
    <dgm:pt modelId="{DE978259-F2E1-4769-BD6F-EE436E8C512F}">
      <dgm:prSet phldrT="[Text]"/>
      <dgm:spPr>
        <a:solidFill>
          <a:srgbClr val="00B050"/>
        </a:solidFill>
        <a:ln>
          <a:noFill/>
        </a:ln>
      </dgm:spPr>
      <dgm:t>
        <a:bodyPr/>
        <a:lstStyle/>
        <a:p>
          <a:r>
            <a:rPr lang="en-US" dirty="0"/>
            <a:t>Create Value for Our Customers</a:t>
          </a:r>
        </a:p>
      </dgm:t>
    </dgm:pt>
    <dgm:pt modelId="{8189533D-F20A-40F2-8FFD-1F2141DA7EF5}" type="parTrans" cxnId="{5C37F2F6-C498-49E9-89B8-01E9493BA295}">
      <dgm:prSet/>
      <dgm:spPr/>
      <dgm:t>
        <a:bodyPr/>
        <a:lstStyle/>
        <a:p>
          <a:endParaRPr lang="en-US"/>
        </a:p>
      </dgm:t>
    </dgm:pt>
    <dgm:pt modelId="{0CD2E7C9-4BA2-460D-AF3D-48A2B6330B39}" type="sibTrans" cxnId="{5C37F2F6-C498-49E9-89B8-01E9493BA295}">
      <dgm:prSet/>
      <dgm:spPr/>
      <dgm:t>
        <a:bodyPr/>
        <a:lstStyle/>
        <a:p>
          <a:endParaRPr lang="en-US"/>
        </a:p>
      </dgm:t>
    </dgm:pt>
    <dgm:pt modelId="{713A1505-EBC2-44E0-8A26-F7BDC2E689BF}">
      <dgm:prSet phldrT="[Text]" custT="1"/>
      <dgm:spPr/>
      <dgm:t>
        <a:bodyPr/>
        <a:lstStyle/>
        <a:p>
          <a:pPr algn="ctr">
            <a:buNone/>
          </a:pPr>
          <a:r>
            <a:rPr lang="en-GB" sz="1400" dirty="0"/>
            <a:t>We believe that every interaction with our customer should strive to deliver real value by helping them reduce waste, improve efficiency and streamline their processes</a:t>
          </a:r>
          <a:endParaRPr lang="en-US" sz="1400" dirty="0"/>
        </a:p>
      </dgm:t>
    </dgm:pt>
    <dgm:pt modelId="{447EA885-D33B-4A55-A1FE-3339ADA27C09}" type="parTrans" cxnId="{5EAB432E-BF6E-4B4F-8B74-3E49C264CEAD}">
      <dgm:prSet/>
      <dgm:spPr/>
      <dgm:t>
        <a:bodyPr/>
        <a:lstStyle/>
        <a:p>
          <a:endParaRPr lang="en-US"/>
        </a:p>
      </dgm:t>
    </dgm:pt>
    <dgm:pt modelId="{50741493-FE33-4EC5-ACDE-22E853F1973F}" type="sibTrans" cxnId="{5EAB432E-BF6E-4B4F-8B74-3E49C264CEAD}">
      <dgm:prSet/>
      <dgm:spPr/>
      <dgm:t>
        <a:bodyPr/>
        <a:lstStyle/>
        <a:p>
          <a:endParaRPr lang="en-US"/>
        </a:p>
      </dgm:t>
    </dgm:pt>
    <dgm:pt modelId="{91EAC21F-B241-41CD-8E44-D229B53C758E}">
      <dgm:prSet phldrT="[Text]" custT="1"/>
      <dgm:spPr/>
      <dgm:t>
        <a:bodyPr/>
        <a:lstStyle/>
        <a:p>
          <a:pPr algn="ctr">
            <a:buNone/>
          </a:pPr>
          <a:r>
            <a:rPr lang="en-GB" sz="1400" dirty="0"/>
            <a:t>We support a culture of continuous improvement at an individual, team and company level to enable us to achieve our vision</a:t>
          </a:r>
          <a:endParaRPr lang="en-US" sz="1400" dirty="0"/>
        </a:p>
      </dgm:t>
    </dgm:pt>
    <dgm:pt modelId="{EC240562-C397-48E3-A31C-E14189C565E7}" type="parTrans" cxnId="{B02F7383-5F07-4D7D-8CC9-3A7E5790AACF}">
      <dgm:prSet/>
      <dgm:spPr/>
      <dgm:t>
        <a:bodyPr/>
        <a:lstStyle/>
        <a:p>
          <a:endParaRPr lang="en-US"/>
        </a:p>
      </dgm:t>
    </dgm:pt>
    <dgm:pt modelId="{1EB3897B-3191-46E6-B470-6CC8D1BADF5B}" type="sibTrans" cxnId="{B02F7383-5F07-4D7D-8CC9-3A7E5790AACF}">
      <dgm:prSet/>
      <dgm:spPr/>
      <dgm:t>
        <a:bodyPr/>
        <a:lstStyle/>
        <a:p>
          <a:endParaRPr lang="en-US"/>
        </a:p>
      </dgm:t>
    </dgm:pt>
    <dgm:pt modelId="{640A5FEF-BB81-4A6B-8169-534F74F1EFDC}">
      <dgm:prSet phldrT="[Text]"/>
      <dgm:spPr>
        <a:solidFill>
          <a:schemeClr val="accent4">
            <a:lumMod val="75000"/>
          </a:schemeClr>
        </a:solidFill>
        <a:ln>
          <a:noFill/>
        </a:ln>
      </dgm:spPr>
      <dgm:t>
        <a:bodyPr/>
        <a:lstStyle/>
        <a:p>
          <a:r>
            <a:rPr lang="en-US" dirty="0"/>
            <a:t>Scientific Thinking</a:t>
          </a:r>
        </a:p>
      </dgm:t>
    </dgm:pt>
    <dgm:pt modelId="{E85D2E9A-6AC9-425B-AAAE-AF17EBE1CF7C}" type="parTrans" cxnId="{24FD3A37-C97B-48D3-9943-054E7C2C1B63}">
      <dgm:prSet/>
      <dgm:spPr/>
      <dgm:t>
        <a:bodyPr/>
        <a:lstStyle/>
        <a:p>
          <a:endParaRPr lang="en-US"/>
        </a:p>
      </dgm:t>
    </dgm:pt>
    <dgm:pt modelId="{8392D9F4-3250-4637-B0FB-5DF79C3DA50A}" type="sibTrans" cxnId="{24FD3A37-C97B-48D3-9943-054E7C2C1B63}">
      <dgm:prSet/>
      <dgm:spPr/>
      <dgm:t>
        <a:bodyPr/>
        <a:lstStyle/>
        <a:p>
          <a:endParaRPr lang="en-US"/>
        </a:p>
      </dgm:t>
    </dgm:pt>
    <dgm:pt modelId="{DF5CF161-3CC3-487A-9726-E3606ED6691B}">
      <dgm:prSet phldrT="[Text]" custT="1"/>
      <dgm:spPr/>
      <dgm:t>
        <a:bodyPr/>
        <a:lstStyle/>
        <a:p>
          <a:pPr algn="ctr">
            <a:buNone/>
          </a:pPr>
          <a:r>
            <a:rPr lang="en-GB" sz="1400" dirty="0"/>
            <a:t>We embrace scientific thinking by ensuring all our decisions are informed by evidence. We encourage the use of structured methodologies and an holistic approach to problem solving</a:t>
          </a:r>
          <a:endParaRPr lang="en-US" sz="1400" dirty="0"/>
        </a:p>
      </dgm:t>
    </dgm:pt>
    <dgm:pt modelId="{14295EEB-C3A6-4CD0-8A07-4D0785147CE3}" type="parTrans" cxnId="{014EC251-2086-4C86-99FE-58121F13B6A5}">
      <dgm:prSet/>
      <dgm:spPr/>
      <dgm:t>
        <a:bodyPr/>
        <a:lstStyle/>
        <a:p>
          <a:endParaRPr lang="en-US"/>
        </a:p>
      </dgm:t>
    </dgm:pt>
    <dgm:pt modelId="{8F81C7F8-3A49-4EF5-B59A-D29EA0E7EDF2}" type="sibTrans" cxnId="{014EC251-2086-4C86-99FE-58121F13B6A5}">
      <dgm:prSet/>
      <dgm:spPr/>
      <dgm:t>
        <a:bodyPr/>
        <a:lstStyle/>
        <a:p>
          <a:endParaRPr lang="en-US"/>
        </a:p>
      </dgm:t>
    </dgm:pt>
    <dgm:pt modelId="{58196607-B3BB-485F-99DC-D2545CD1C76D}" type="pres">
      <dgm:prSet presAssocID="{0772B5F9-215E-4CA6-A41E-399EA201684C}" presName="Name0" presStyleCnt="0">
        <dgm:presLayoutVars>
          <dgm:dir/>
          <dgm:animLvl val="lvl"/>
          <dgm:resizeHandles val="exact"/>
        </dgm:presLayoutVars>
      </dgm:prSet>
      <dgm:spPr/>
    </dgm:pt>
    <dgm:pt modelId="{4EA57F67-B9D9-47A5-BD7C-9994C2870608}" type="pres">
      <dgm:prSet presAssocID="{CBD344E8-784E-4BBB-A2B6-9906DBA820FC}" presName="composite" presStyleCnt="0"/>
      <dgm:spPr/>
    </dgm:pt>
    <dgm:pt modelId="{715EA01D-357F-423A-A5AF-7E5D5021316B}" type="pres">
      <dgm:prSet presAssocID="{CBD344E8-784E-4BBB-A2B6-9906DBA820FC}" presName="parTx" presStyleLbl="alignNode1" presStyleIdx="0" presStyleCnt="4">
        <dgm:presLayoutVars>
          <dgm:chMax val="0"/>
          <dgm:chPref val="0"/>
          <dgm:bulletEnabled val="1"/>
        </dgm:presLayoutVars>
      </dgm:prSet>
      <dgm:spPr/>
    </dgm:pt>
    <dgm:pt modelId="{E386CB67-E8AA-412C-957A-E1A3D5E2114D}" type="pres">
      <dgm:prSet presAssocID="{CBD344E8-784E-4BBB-A2B6-9906DBA820FC}" presName="desTx" presStyleLbl="alignAccFollowNode1" presStyleIdx="0" presStyleCnt="4">
        <dgm:presLayoutVars>
          <dgm:bulletEnabled val="1"/>
        </dgm:presLayoutVars>
      </dgm:prSet>
      <dgm:spPr/>
    </dgm:pt>
    <dgm:pt modelId="{8A012EE8-E0F0-444C-B525-EB890EE9AB44}" type="pres">
      <dgm:prSet presAssocID="{716838DA-962B-4C4E-A516-5AA1A91715A9}" presName="space" presStyleCnt="0"/>
      <dgm:spPr/>
    </dgm:pt>
    <dgm:pt modelId="{A4704DC7-DCEF-4956-9CC5-7BB4C2D46753}" type="pres">
      <dgm:prSet presAssocID="{E8586E67-6BC0-4421-92EF-17E249435232}" presName="composite" presStyleCnt="0"/>
      <dgm:spPr/>
    </dgm:pt>
    <dgm:pt modelId="{3921DF8A-36E9-48FE-9AF3-EF7B8BF1A82D}" type="pres">
      <dgm:prSet presAssocID="{E8586E67-6BC0-4421-92EF-17E249435232}" presName="parTx" presStyleLbl="alignNode1" presStyleIdx="1" presStyleCnt="4">
        <dgm:presLayoutVars>
          <dgm:chMax val="0"/>
          <dgm:chPref val="0"/>
          <dgm:bulletEnabled val="1"/>
        </dgm:presLayoutVars>
      </dgm:prSet>
      <dgm:spPr/>
    </dgm:pt>
    <dgm:pt modelId="{3345AE90-E4F8-4BBE-8FBB-AA2835B10740}" type="pres">
      <dgm:prSet presAssocID="{E8586E67-6BC0-4421-92EF-17E249435232}" presName="desTx" presStyleLbl="alignAccFollowNode1" presStyleIdx="1" presStyleCnt="4">
        <dgm:presLayoutVars>
          <dgm:bulletEnabled val="1"/>
        </dgm:presLayoutVars>
      </dgm:prSet>
      <dgm:spPr/>
    </dgm:pt>
    <dgm:pt modelId="{28A0B61C-1728-4F88-98C1-4FF35911D5D7}" type="pres">
      <dgm:prSet presAssocID="{8192A2A8-5430-4BE9-A874-6A4D12C3C66B}" presName="space" presStyleCnt="0"/>
      <dgm:spPr/>
    </dgm:pt>
    <dgm:pt modelId="{762F3DF1-01C4-4EA8-9EED-1CAF88A298EA}" type="pres">
      <dgm:prSet presAssocID="{640A5FEF-BB81-4A6B-8169-534F74F1EFDC}" presName="composite" presStyleCnt="0"/>
      <dgm:spPr/>
    </dgm:pt>
    <dgm:pt modelId="{9E022711-157D-4CE4-B37B-A772AC32F789}" type="pres">
      <dgm:prSet presAssocID="{640A5FEF-BB81-4A6B-8169-534F74F1EFDC}" presName="parTx" presStyleLbl="alignNode1" presStyleIdx="2" presStyleCnt="4">
        <dgm:presLayoutVars>
          <dgm:chMax val="0"/>
          <dgm:chPref val="0"/>
          <dgm:bulletEnabled val="1"/>
        </dgm:presLayoutVars>
      </dgm:prSet>
      <dgm:spPr/>
    </dgm:pt>
    <dgm:pt modelId="{7DB76DD8-2152-4F51-BA4A-9157F6D36266}" type="pres">
      <dgm:prSet presAssocID="{640A5FEF-BB81-4A6B-8169-534F74F1EFDC}" presName="desTx" presStyleLbl="alignAccFollowNode1" presStyleIdx="2" presStyleCnt="4">
        <dgm:presLayoutVars>
          <dgm:bulletEnabled val="1"/>
        </dgm:presLayoutVars>
      </dgm:prSet>
      <dgm:spPr/>
    </dgm:pt>
    <dgm:pt modelId="{D8019443-0B0A-41B4-85F2-DAB7DE2D17D9}" type="pres">
      <dgm:prSet presAssocID="{8392D9F4-3250-4637-B0FB-5DF79C3DA50A}" presName="space" presStyleCnt="0"/>
      <dgm:spPr/>
    </dgm:pt>
    <dgm:pt modelId="{57F1B925-19A2-4C86-A5FF-B9F3F38C628B}" type="pres">
      <dgm:prSet presAssocID="{DE978259-F2E1-4769-BD6F-EE436E8C512F}" presName="composite" presStyleCnt="0"/>
      <dgm:spPr/>
    </dgm:pt>
    <dgm:pt modelId="{4B6508B1-23BF-406E-A2B1-266A4919B649}" type="pres">
      <dgm:prSet presAssocID="{DE978259-F2E1-4769-BD6F-EE436E8C512F}" presName="parTx" presStyleLbl="alignNode1" presStyleIdx="3" presStyleCnt="4">
        <dgm:presLayoutVars>
          <dgm:chMax val="0"/>
          <dgm:chPref val="0"/>
          <dgm:bulletEnabled val="1"/>
        </dgm:presLayoutVars>
      </dgm:prSet>
      <dgm:spPr/>
    </dgm:pt>
    <dgm:pt modelId="{CBF9E12B-7A5A-4B62-9757-C24B94CE66AA}" type="pres">
      <dgm:prSet presAssocID="{DE978259-F2E1-4769-BD6F-EE436E8C512F}" presName="desTx" presStyleLbl="alignAccFollowNode1" presStyleIdx="3" presStyleCnt="4">
        <dgm:presLayoutVars>
          <dgm:bulletEnabled val="1"/>
        </dgm:presLayoutVars>
      </dgm:prSet>
      <dgm:spPr/>
    </dgm:pt>
  </dgm:ptLst>
  <dgm:cxnLst>
    <dgm:cxn modelId="{5848AE32-8BB7-4F46-8CCE-E7FE12E2C07E}" type="presOf" srcId="{DF5CF161-3CC3-487A-9726-E3606ED6691B}" destId="{7DB76DD8-2152-4F51-BA4A-9157F6D36266}" srcOrd="0" destOrd="0" presId="urn:microsoft.com/office/officeart/2005/8/layout/hList1"/>
    <dgm:cxn modelId="{014EC251-2086-4C86-99FE-58121F13B6A5}" srcId="{640A5FEF-BB81-4A6B-8169-534F74F1EFDC}" destId="{DF5CF161-3CC3-487A-9726-E3606ED6691B}" srcOrd="0" destOrd="0" parTransId="{14295EEB-C3A6-4CD0-8A07-4D0785147CE3}" sibTransId="{8F81C7F8-3A49-4EF5-B59A-D29EA0E7EDF2}"/>
    <dgm:cxn modelId="{5C37F2F6-C498-49E9-89B8-01E9493BA295}" srcId="{0772B5F9-215E-4CA6-A41E-399EA201684C}" destId="{DE978259-F2E1-4769-BD6F-EE436E8C512F}" srcOrd="3" destOrd="0" parTransId="{8189533D-F20A-40F2-8FFD-1F2141DA7EF5}" sibTransId="{0CD2E7C9-4BA2-460D-AF3D-48A2B6330B39}"/>
    <dgm:cxn modelId="{813DB926-2F65-4D3D-B4F7-DF4B031AC27D}" type="presOf" srcId="{640A5FEF-BB81-4A6B-8169-534F74F1EFDC}" destId="{9E022711-157D-4CE4-B37B-A772AC32F789}" srcOrd="0" destOrd="0" presId="urn:microsoft.com/office/officeart/2005/8/layout/hList1"/>
    <dgm:cxn modelId="{AB69324A-2110-4E4B-A724-8E1B4B8C015E}" srcId="{0772B5F9-215E-4CA6-A41E-399EA201684C}" destId="{CBD344E8-784E-4BBB-A2B6-9906DBA820FC}" srcOrd="0" destOrd="0" parTransId="{A2FD4908-412E-4C74-8444-A1A535109475}" sibTransId="{716838DA-962B-4C4E-A516-5AA1A91715A9}"/>
    <dgm:cxn modelId="{E59249B8-0F44-43D8-B601-1A540C6439D7}" type="presOf" srcId="{0772B5F9-215E-4CA6-A41E-399EA201684C}" destId="{58196607-B3BB-485F-99DC-D2545CD1C76D}" srcOrd="0" destOrd="0" presId="urn:microsoft.com/office/officeart/2005/8/layout/hList1"/>
    <dgm:cxn modelId="{4FCCE4D5-3C3E-4900-9EB1-322E332874B2}" srcId="{0772B5F9-215E-4CA6-A41E-399EA201684C}" destId="{E8586E67-6BC0-4421-92EF-17E249435232}" srcOrd="1" destOrd="0" parTransId="{E5C5FE46-8C90-42C1-961D-18E130BDBAB8}" sibTransId="{8192A2A8-5430-4BE9-A874-6A4D12C3C66B}"/>
    <dgm:cxn modelId="{B4582643-3101-4453-9935-1A8057C005F0}" type="presOf" srcId="{CBD344E8-784E-4BBB-A2B6-9906DBA820FC}" destId="{715EA01D-357F-423A-A5AF-7E5D5021316B}" srcOrd="0" destOrd="0" presId="urn:microsoft.com/office/officeart/2005/8/layout/hList1"/>
    <dgm:cxn modelId="{996F6E03-01A9-4F69-9AED-56C82E391172}" type="presOf" srcId="{713A1505-EBC2-44E0-8A26-F7BDC2E689BF}" destId="{CBF9E12B-7A5A-4B62-9757-C24B94CE66AA}" srcOrd="0" destOrd="0" presId="urn:microsoft.com/office/officeart/2005/8/layout/hList1"/>
    <dgm:cxn modelId="{1D4EFEE9-9F6A-4B56-B0C1-66C0DA003807}" type="presOf" srcId="{DE978259-F2E1-4769-BD6F-EE436E8C512F}" destId="{4B6508B1-23BF-406E-A2B1-266A4919B649}" srcOrd="0" destOrd="0" presId="urn:microsoft.com/office/officeart/2005/8/layout/hList1"/>
    <dgm:cxn modelId="{24FD3A37-C97B-48D3-9943-054E7C2C1B63}" srcId="{0772B5F9-215E-4CA6-A41E-399EA201684C}" destId="{640A5FEF-BB81-4A6B-8169-534F74F1EFDC}" srcOrd="2" destOrd="0" parTransId="{E85D2E9A-6AC9-425B-AAAE-AF17EBE1CF7C}" sibTransId="{8392D9F4-3250-4637-B0FB-5DF79C3DA50A}"/>
    <dgm:cxn modelId="{A2B0EDE5-45FB-4D41-8CBD-25BB16A50DCC}" type="presOf" srcId="{91EAC21F-B241-41CD-8E44-D229B53C758E}" destId="{3345AE90-E4F8-4BBE-8FBB-AA2835B10740}" srcOrd="0" destOrd="0" presId="urn:microsoft.com/office/officeart/2005/8/layout/hList1"/>
    <dgm:cxn modelId="{FE2595AD-9A85-4B16-A197-2961C424001C}" type="presOf" srcId="{E8586E67-6BC0-4421-92EF-17E249435232}" destId="{3921DF8A-36E9-48FE-9AF3-EF7B8BF1A82D}" srcOrd="0" destOrd="0" presId="urn:microsoft.com/office/officeart/2005/8/layout/hList1"/>
    <dgm:cxn modelId="{C5788878-20FF-4790-A33D-A3ED0FB68E4C}" srcId="{CBD344E8-784E-4BBB-A2B6-9906DBA820FC}" destId="{077F2D4D-7D8E-4A2A-99AF-981071FA9A73}" srcOrd="0" destOrd="0" parTransId="{725EC685-A62E-4AE1-8E41-502B53F8DC8F}" sibTransId="{A69BEE46-F8B3-4954-ABB9-01AC1B6F0AEC}"/>
    <dgm:cxn modelId="{5EAB432E-BF6E-4B4F-8B74-3E49C264CEAD}" srcId="{DE978259-F2E1-4769-BD6F-EE436E8C512F}" destId="{713A1505-EBC2-44E0-8A26-F7BDC2E689BF}" srcOrd="0" destOrd="0" parTransId="{447EA885-D33B-4A55-A1FE-3339ADA27C09}" sibTransId="{50741493-FE33-4EC5-ACDE-22E853F1973F}"/>
    <dgm:cxn modelId="{B02F7383-5F07-4D7D-8CC9-3A7E5790AACF}" srcId="{E8586E67-6BC0-4421-92EF-17E249435232}" destId="{91EAC21F-B241-41CD-8E44-D229B53C758E}" srcOrd="0" destOrd="0" parTransId="{EC240562-C397-48E3-A31C-E14189C565E7}" sibTransId="{1EB3897B-3191-46E6-B470-6CC8D1BADF5B}"/>
    <dgm:cxn modelId="{BC84F2E0-6131-464E-BB64-26EB7A781223}" type="presOf" srcId="{077F2D4D-7D8E-4A2A-99AF-981071FA9A73}" destId="{E386CB67-E8AA-412C-957A-E1A3D5E2114D}" srcOrd="0" destOrd="0" presId="urn:microsoft.com/office/officeart/2005/8/layout/hList1"/>
    <dgm:cxn modelId="{DD9871FC-8CD2-402B-9A19-0BD126A4B97A}" type="presParOf" srcId="{58196607-B3BB-485F-99DC-D2545CD1C76D}" destId="{4EA57F67-B9D9-47A5-BD7C-9994C2870608}" srcOrd="0" destOrd="0" presId="urn:microsoft.com/office/officeart/2005/8/layout/hList1"/>
    <dgm:cxn modelId="{50284FB3-68DC-475A-A17C-C6E3412D0C1A}" type="presParOf" srcId="{4EA57F67-B9D9-47A5-BD7C-9994C2870608}" destId="{715EA01D-357F-423A-A5AF-7E5D5021316B}" srcOrd="0" destOrd="0" presId="urn:microsoft.com/office/officeart/2005/8/layout/hList1"/>
    <dgm:cxn modelId="{9C165266-5F10-487A-A721-D9EAD5CEA5E9}" type="presParOf" srcId="{4EA57F67-B9D9-47A5-BD7C-9994C2870608}" destId="{E386CB67-E8AA-412C-957A-E1A3D5E2114D}" srcOrd="1" destOrd="0" presId="urn:microsoft.com/office/officeart/2005/8/layout/hList1"/>
    <dgm:cxn modelId="{69A89C45-A73F-48EF-BA54-B334F43AFE74}" type="presParOf" srcId="{58196607-B3BB-485F-99DC-D2545CD1C76D}" destId="{8A012EE8-E0F0-444C-B525-EB890EE9AB44}" srcOrd="1" destOrd="0" presId="urn:microsoft.com/office/officeart/2005/8/layout/hList1"/>
    <dgm:cxn modelId="{C4EF71B4-150A-48E9-A2B6-0B265CCDA4FC}" type="presParOf" srcId="{58196607-B3BB-485F-99DC-D2545CD1C76D}" destId="{A4704DC7-DCEF-4956-9CC5-7BB4C2D46753}" srcOrd="2" destOrd="0" presId="urn:microsoft.com/office/officeart/2005/8/layout/hList1"/>
    <dgm:cxn modelId="{C358EE55-F6FD-43E0-9CFD-D3B206833F59}" type="presParOf" srcId="{A4704DC7-DCEF-4956-9CC5-7BB4C2D46753}" destId="{3921DF8A-36E9-48FE-9AF3-EF7B8BF1A82D}" srcOrd="0" destOrd="0" presId="urn:microsoft.com/office/officeart/2005/8/layout/hList1"/>
    <dgm:cxn modelId="{3CD6EB6C-5AE7-427C-8415-4A99F0733109}" type="presParOf" srcId="{A4704DC7-DCEF-4956-9CC5-7BB4C2D46753}" destId="{3345AE90-E4F8-4BBE-8FBB-AA2835B10740}" srcOrd="1" destOrd="0" presId="urn:microsoft.com/office/officeart/2005/8/layout/hList1"/>
    <dgm:cxn modelId="{EE386B38-2CF6-436C-A9C6-602528C7613A}" type="presParOf" srcId="{58196607-B3BB-485F-99DC-D2545CD1C76D}" destId="{28A0B61C-1728-4F88-98C1-4FF35911D5D7}" srcOrd="3" destOrd="0" presId="urn:microsoft.com/office/officeart/2005/8/layout/hList1"/>
    <dgm:cxn modelId="{A1C2D3F9-B876-4425-BF67-7E2306EDA3BB}" type="presParOf" srcId="{58196607-B3BB-485F-99DC-D2545CD1C76D}" destId="{762F3DF1-01C4-4EA8-9EED-1CAF88A298EA}" srcOrd="4" destOrd="0" presId="urn:microsoft.com/office/officeart/2005/8/layout/hList1"/>
    <dgm:cxn modelId="{57397DE3-7D64-4026-8FCC-B46B74FAB89E}" type="presParOf" srcId="{762F3DF1-01C4-4EA8-9EED-1CAF88A298EA}" destId="{9E022711-157D-4CE4-B37B-A772AC32F789}" srcOrd="0" destOrd="0" presId="urn:microsoft.com/office/officeart/2005/8/layout/hList1"/>
    <dgm:cxn modelId="{3A7BD949-B34D-4571-A7BC-B21384514C48}" type="presParOf" srcId="{762F3DF1-01C4-4EA8-9EED-1CAF88A298EA}" destId="{7DB76DD8-2152-4F51-BA4A-9157F6D36266}" srcOrd="1" destOrd="0" presId="urn:microsoft.com/office/officeart/2005/8/layout/hList1"/>
    <dgm:cxn modelId="{106D44BC-E490-451B-BB50-DC6FF5DAA813}" type="presParOf" srcId="{58196607-B3BB-485F-99DC-D2545CD1C76D}" destId="{D8019443-0B0A-41B4-85F2-DAB7DE2D17D9}" srcOrd="5" destOrd="0" presId="urn:microsoft.com/office/officeart/2005/8/layout/hList1"/>
    <dgm:cxn modelId="{4B335357-DF00-483D-B0AD-BEB279BC1310}" type="presParOf" srcId="{58196607-B3BB-485F-99DC-D2545CD1C76D}" destId="{57F1B925-19A2-4C86-A5FF-B9F3F38C628B}" srcOrd="6" destOrd="0" presId="urn:microsoft.com/office/officeart/2005/8/layout/hList1"/>
    <dgm:cxn modelId="{E45A7F82-9081-4D61-B11C-CDB52F56CFAB}" type="presParOf" srcId="{57F1B925-19A2-4C86-A5FF-B9F3F38C628B}" destId="{4B6508B1-23BF-406E-A2B1-266A4919B649}" srcOrd="0" destOrd="0" presId="urn:microsoft.com/office/officeart/2005/8/layout/hList1"/>
    <dgm:cxn modelId="{45EC8D89-4173-44F3-9421-FBF15DD8C9FE}" type="presParOf" srcId="{57F1B925-19A2-4C86-A5FF-B9F3F38C628B}" destId="{CBF9E12B-7A5A-4B62-9757-C24B94CE66AA}"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E5A7B8-47AD-4A4B-BD99-3AFA01BE3057}" type="doc">
      <dgm:prSet loTypeId="urn:microsoft.com/office/officeart/2005/8/layout/process2" loCatId="process" qsTypeId="urn:microsoft.com/office/officeart/2005/8/quickstyle/simple1" qsCatId="simple" csTypeId="urn:microsoft.com/office/officeart/2005/8/colors/accent2_1" csCatId="accent2" phldr="1"/>
      <dgm:spPr/>
      <dgm:t>
        <a:bodyPr/>
        <a:lstStyle/>
        <a:p>
          <a:endParaRPr lang="en-IE"/>
        </a:p>
      </dgm:t>
    </dgm:pt>
    <dgm:pt modelId="{B81DD02C-076F-4AB4-B046-1EE6C74D023E}">
      <dgm:prSet phldrT="[Text]" custT="1"/>
      <dgm:spPr/>
      <dgm:t>
        <a:bodyPr/>
        <a:lstStyle/>
        <a:p>
          <a:pPr algn="ctr"/>
          <a:r>
            <a:rPr lang="en-IE" sz="1800" dirty="0">
              <a:solidFill>
                <a:schemeClr val="tx1">
                  <a:lumMod val="65000"/>
                  <a:lumOff val="35000"/>
                </a:schemeClr>
              </a:solidFill>
            </a:rPr>
            <a:t>     </a:t>
          </a:r>
          <a:r>
            <a:rPr lang="en-IE" sz="1800" b="1" dirty="0">
              <a:solidFill>
                <a:schemeClr val="tx1">
                  <a:lumMod val="65000"/>
                  <a:lumOff val="35000"/>
                </a:schemeClr>
              </a:solidFill>
            </a:rPr>
            <a:t>Connectivity</a:t>
          </a:r>
          <a:r>
            <a:rPr lang="en-IE" sz="1800" dirty="0">
              <a:solidFill>
                <a:schemeClr val="tx1">
                  <a:lumMod val="65000"/>
                  <a:lumOff val="35000"/>
                </a:schemeClr>
              </a:solidFill>
            </a:rPr>
            <a:t>	</a:t>
          </a:r>
        </a:p>
      </dgm:t>
    </dgm:pt>
    <dgm:pt modelId="{0A6E70BF-01AC-4335-9037-9C9E95FE87CF}" type="parTrans" cxnId="{8FAD77F7-B170-45E3-8BCF-903FE9FCFF5E}">
      <dgm:prSet/>
      <dgm:spPr/>
      <dgm:t>
        <a:bodyPr/>
        <a:lstStyle/>
        <a:p>
          <a:endParaRPr lang="en-IE"/>
        </a:p>
      </dgm:t>
    </dgm:pt>
    <dgm:pt modelId="{A60CFA45-A0EE-4E39-B082-06DA207C1839}" type="sibTrans" cxnId="{8FAD77F7-B170-45E3-8BCF-903FE9FCFF5E}">
      <dgm:prSet/>
      <dgm:spPr/>
      <dgm:t>
        <a:bodyPr/>
        <a:lstStyle/>
        <a:p>
          <a:endParaRPr lang="en-IE"/>
        </a:p>
      </dgm:t>
    </dgm:pt>
    <dgm:pt modelId="{99646B83-1044-4206-AE69-9CE6EFC289EC}">
      <dgm:prSet phldrT="[Text]" custT="1"/>
      <dgm:spPr/>
      <dgm:t>
        <a:bodyPr/>
        <a:lstStyle/>
        <a:p>
          <a:r>
            <a:rPr lang="en-IE" sz="1800" b="1" dirty="0">
              <a:solidFill>
                <a:schemeClr val="tx1">
                  <a:lumMod val="65000"/>
                  <a:lumOff val="35000"/>
                </a:schemeClr>
              </a:solidFill>
            </a:rPr>
            <a:t>SCADA</a:t>
          </a:r>
        </a:p>
      </dgm:t>
    </dgm:pt>
    <dgm:pt modelId="{F74742FF-8739-4151-ACAA-64236E9E8364}" type="parTrans" cxnId="{5F651847-A872-4B50-9A7D-AEAD811BB7EA}">
      <dgm:prSet/>
      <dgm:spPr/>
      <dgm:t>
        <a:bodyPr/>
        <a:lstStyle/>
        <a:p>
          <a:endParaRPr lang="en-IE"/>
        </a:p>
      </dgm:t>
    </dgm:pt>
    <dgm:pt modelId="{4A0BF48F-EF75-4917-9859-3BDFFD3F4D3F}" type="sibTrans" cxnId="{5F651847-A872-4B50-9A7D-AEAD811BB7EA}">
      <dgm:prSet/>
      <dgm:spPr/>
      <dgm:t>
        <a:bodyPr/>
        <a:lstStyle/>
        <a:p>
          <a:endParaRPr lang="en-IE"/>
        </a:p>
      </dgm:t>
    </dgm:pt>
    <dgm:pt modelId="{F2B701FB-2AE0-4E98-9637-7EFBFE19DE89}">
      <dgm:prSet phldrT="[Text]" custT="1"/>
      <dgm:spPr/>
      <dgm:t>
        <a:bodyPr/>
        <a:lstStyle/>
        <a:p>
          <a:r>
            <a:rPr lang="en-IE" sz="1800" b="1" dirty="0">
              <a:solidFill>
                <a:schemeClr val="tx1">
                  <a:lumMod val="65000"/>
                  <a:lumOff val="35000"/>
                </a:schemeClr>
              </a:solidFill>
              <a:latin typeface="+mn-lt"/>
            </a:rPr>
            <a:t>Data Bridging &amp; Aggregation</a:t>
          </a:r>
          <a:endParaRPr lang="en-IE" sz="1800" dirty="0">
            <a:solidFill>
              <a:schemeClr val="tx1">
                <a:lumMod val="65000"/>
                <a:lumOff val="35000"/>
              </a:schemeClr>
            </a:solidFill>
          </a:endParaRPr>
        </a:p>
      </dgm:t>
    </dgm:pt>
    <dgm:pt modelId="{4839508E-851E-4D7A-9CE7-A288DD1AC746}" type="parTrans" cxnId="{DBC9AEF8-AD20-4E88-B629-792B7C87D273}">
      <dgm:prSet/>
      <dgm:spPr/>
      <dgm:t>
        <a:bodyPr/>
        <a:lstStyle/>
        <a:p>
          <a:endParaRPr lang="en-IE"/>
        </a:p>
      </dgm:t>
    </dgm:pt>
    <dgm:pt modelId="{628AE01B-C023-442C-92F2-5047DF96E508}" type="sibTrans" cxnId="{DBC9AEF8-AD20-4E88-B629-792B7C87D273}">
      <dgm:prSet/>
      <dgm:spPr/>
      <dgm:t>
        <a:bodyPr/>
        <a:lstStyle/>
        <a:p>
          <a:endParaRPr lang="en-IE"/>
        </a:p>
      </dgm:t>
    </dgm:pt>
    <dgm:pt modelId="{4DBCDCCF-1104-488C-AA90-2DF82CF9B4AE}">
      <dgm:prSet phldrT="[Text]" custT="1"/>
      <dgm:spPr/>
      <dgm:t>
        <a:bodyPr/>
        <a:lstStyle/>
        <a:p>
          <a:r>
            <a:rPr lang="en-IE" sz="1800" b="1" dirty="0">
              <a:solidFill>
                <a:schemeClr val="tx1">
                  <a:lumMod val="65000"/>
                  <a:lumOff val="35000"/>
                </a:schemeClr>
              </a:solidFill>
              <a:latin typeface="+mn-lt"/>
            </a:rPr>
            <a:t>Real Time Performance Management </a:t>
          </a:r>
          <a:endParaRPr lang="en-IE" sz="1800" dirty="0">
            <a:solidFill>
              <a:schemeClr val="tx1">
                <a:lumMod val="65000"/>
                <a:lumOff val="35000"/>
              </a:schemeClr>
            </a:solidFill>
          </a:endParaRPr>
        </a:p>
      </dgm:t>
    </dgm:pt>
    <dgm:pt modelId="{E0134D7F-98A5-461B-9266-EDEAC76CCDF5}" type="parTrans" cxnId="{784A4D3E-0551-4982-9DC4-BBAB7B624BE1}">
      <dgm:prSet/>
      <dgm:spPr/>
      <dgm:t>
        <a:bodyPr/>
        <a:lstStyle/>
        <a:p>
          <a:endParaRPr lang="en-IE"/>
        </a:p>
      </dgm:t>
    </dgm:pt>
    <dgm:pt modelId="{21CB8252-5F2D-4B7E-9222-EE0E47C56610}" type="sibTrans" cxnId="{784A4D3E-0551-4982-9DC4-BBAB7B624BE1}">
      <dgm:prSet/>
      <dgm:spPr/>
      <dgm:t>
        <a:bodyPr/>
        <a:lstStyle/>
        <a:p>
          <a:endParaRPr lang="en-IE"/>
        </a:p>
      </dgm:t>
    </dgm:pt>
    <dgm:pt modelId="{1CA6CB19-BD9C-494F-AB02-59673B8053D4}">
      <dgm:prSet phldrT="[Text]" custT="1"/>
      <dgm:spPr/>
      <dgm:t>
        <a:bodyPr/>
        <a:lstStyle/>
        <a:p>
          <a:r>
            <a:rPr lang="en-IE" sz="1800" b="1" dirty="0">
              <a:solidFill>
                <a:schemeClr val="tx1">
                  <a:lumMod val="65000"/>
                  <a:lumOff val="35000"/>
                </a:schemeClr>
              </a:solidFill>
              <a:latin typeface="+mn-lt"/>
            </a:rPr>
            <a:t>Building &amp; Energy Management </a:t>
          </a:r>
          <a:endParaRPr lang="en-IE" sz="1800" dirty="0">
            <a:solidFill>
              <a:schemeClr val="tx1">
                <a:lumMod val="65000"/>
                <a:lumOff val="35000"/>
              </a:schemeClr>
            </a:solidFill>
          </a:endParaRPr>
        </a:p>
      </dgm:t>
    </dgm:pt>
    <dgm:pt modelId="{FDDF5422-1A96-4A55-800C-9A28F4E9EC21}" type="parTrans" cxnId="{011CCBAF-51ED-476B-BB94-9FB6F4130B85}">
      <dgm:prSet/>
      <dgm:spPr/>
      <dgm:t>
        <a:bodyPr/>
        <a:lstStyle/>
        <a:p>
          <a:endParaRPr lang="en-IE"/>
        </a:p>
      </dgm:t>
    </dgm:pt>
    <dgm:pt modelId="{1D1D9070-A125-4A95-9CEE-2D4773EA3049}" type="sibTrans" cxnId="{011CCBAF-51ED-476B-BB94-9FB6F4130B85}">
      <dgm:prSet/>
      <dgm:spPr/>
      <dgm:t>
        <a:bodyPr/>
        <a:lstStyle/>
        <a:p>
          <a:endParaRPr lang="en-IE"/>
        </a:p>
      </dgm:t>
    </dgm:pt>
    <dgm:pt modelId="{67553A13-B48E-4E50-A462-7FE051FAC40E}">
      <dgm:prSet phldrT="[Text]" custT="1"/>
      <dgm:spPr/>
      <dgm:t>
        <a:bodyPr/>
        <a:lstStyle/>
        <a:p>
          <a:r>
            <a:rPr lang="en-IE" sz="1800" b="1" dirty="0">
              <a:solidFill>
                <a:schemeClr val="tx1">
                  <a:lumMod val="65000"/>
                  <a:lumOff val="35000"/>
                </a:schemeClr>
              </a:solidFill>
            </a:rPr>
            <a:t>Plant Wide Analytics &amp; Intelligence Dashboard</a:t>
          </a:r>
        </a:p>
      </dgm:t>
    </dgm:pt>
    <dgm:pt modelId="{383A4311-F21C-40F4-9465-2062E6B332A2}" type="parTrans" cxnId="{A1C02B9D-9DE9-4C43-B9FA-9C90F597E585}">
      <dgm:prSet/>
      <dgm:spPr/>
      <dgm:t>
        <a:bodyPr/>
        <a:lstStyle/>
        <a:p>
          <a:endParaRPr lang="en-IE"/>
        </a:p>
      </dgm:t>
    </dgm:pt>
    <dgm:pt modelId="{BE78C09C-70B6-48E2-8D1F-B4AD2C963115}" type="sibTrans" cxnId="{A1C02B9D-9DE9-4C43-B9FA-9C90F597E585}">
      <dgm:prSet/>
      <dgm:spPr/>
      <dgm:t>
        <a:bodyPr/>
        <a:lstStyle/>
        <a:p>
          <a:endParaRPr lang="en-IE"/>
        </a:p>
      </dgm:t>
    </dgm:pt>
    <dgm:pt modelId="{075C525A-E10B-495A-9D9D-643C4FFDE3E7}" type="pres">
      <dgm:prSet presAssocID="{78E5A7B8-47AD-4A4B-BD99-3AFA01BE3057}" presName="linearFlow" presStyleCnt="0">
        <dgm:presLayoutVars>
          <dgm:resizeHandles val="exact"/>
        </dgm:presLayoutVars>
      </dgm:prSet>
      <dgm:spPr/>
    </dgm:pt>
    <dgm:pt modelId="{00301B41-E8D3-4844-AF35-410517BAB917}" type="pres">
      <dgm:prSet presAssocID="{B81DD02C-076F-4AB4-B046-1EE6C74D023E}" presName="node" presStyleLbl="node1" presStyleIdx="0" presStyleCnt="6">
        <dgm:presLayoutVars>
          <dgm:bulletEnabled val="1"/>
        </dgm:presLayoutVars>
      </dgm:prSet>
      <dgm:spPr/>
    </dgm:pt>
    <dgm:pt modelId="{FAA63883-1E62-4CF6-922F-EB9C7AB3CC5F}" type="pres">
      <dgm:prSet presAssocID="{A60CFA45-A0EE-4E39-B082-06DA207C1839}" presName="sibTrans" presStyleLbl="sibTrans2D1" presStyleIdx="0" presStyleCnt="5"/>
      <dgm:spPr/>
    </dgm:pt>
    <dgm:pt modelId="{FD54D421-88B4-409C-830E-629684981594}" type="pres">
      <dgm:prSet presAssocID="{A60CFA45-A0EE-4E39-B082-06DA207C1839}" presName="connectorText" presStyleLbl="sibTrans2D1" presStyleIdx="0" presStyleCnt="5"/>
      <dgm:spPr/>
    </dgm:pt>
    <dgm:pt modelId="{19E9752E-7CE2-4117-9CED-FA5EAF657DDA}" type="pres">
      <dgm:prSet presAssocID="{99646B83-1044-4206-AE69-9CE6EFC289EC}" presName="node" presStyleLbl="node1" presStyleIdx="1" presStyleCnt="6">
        <dgm:presLayoutVars>
          <dgm:bulletEnabled val="1"/>
        </dgm:presLayoutVars>
      </dgm:prSet>
      <dgm:spPr/>
    </dgm:pt>
    <dgm:pt modelId="{D8A33CD4-0E8E-4188-9175-68863BBDC315}" type="pres">
      <dgm:prSet presAssocID="{4A0BF48F-EF75-4917-9859-3BDFFD3F4D3F}" presName="sibTrans" presStyleLbl="sibTrans2D1" presStyleIdx="1" presStyleCnt="5"/>
      <dgm:spPr/>
    </dgm:pt>
    <dgm:pt modelId="{C5AF5DF5-9236-4BFE-A97C-77A1C53DFD03}" type="pres">
      <dgm:prSet presAssocID="{4A0BF48F-EF75-4917-9859-3BDFFD3F4D3F}" presName="connectorText" presStyleLbl="sibTrans2D1" presStyleIdx="1" presStyleCnt="5"/>
      <dgm:spPr/>
    </dgm:pt>
    <dgm:pt modelId="{44012D08-D2E5-4EA9-9B15-59749D7813A3}" type="pres">
      <dgm:prSet presAssocID="{F2B701FB-2AE0-4E98-9637-7EFBFE19DE89}" presName="node" presStyleLbl="node1" presStyleIdx="2" presStyleCnt="6">
        <dgm:presLayoutVars>
          <dgm:bulletEnabled val="1"/>
        </dgm:presLayoutVars>
      </dgm:prSet>
      <dgm:spPr/>
    </dgm:pt>
    <dgm:pt modelId="{8E980E6A-939A-4FAC-8691-71F5140FF872}" type="pres">
      <dgm:prSet presAssocID="{628AE01B-C023-442C-92F2-5047DF96E508}" presName="sibTrans" presStyleLbl="sibTrans2D1" presStyleIdx="2" presStyleCnt="5"/>
      <dgm:spPr/>
    </dgm:pt>
    <dgm:pt modelId="{66D8A862-F397-4B02-A889-22FA9DBDD8D9}" type="pres">
      <dgm:prSet presAssocID="{628AE01B-C023-442C-92F2-5047DF96E508}" presName="connectorText" presStyleLbl="sibTrans2D1" presStyleIdx="2" presStyleCnt="5"/>
      <dgm:spPr/>
    </dgm:pt>
    <dgm:pt modelId="{2831522C-4B9D-4DC6-BFA9-A07EAA0B11A4}" type="pres">
      <dgm:prSet presAssocID="{4DBCDCCF-1104-488C-AA90-2DF82CF9B4AE}" presName="node" presStyleLbl="node1" presStyleIdx="3" presStyleCnt="6">
        <dgm:presLayoutVars>
          <dgm:bulletEnabled val="1"/>
        </dgm:presLayoutVars>
      </dgm:prSet>
      <dgm:spPr/>
    </dgm:pt>
    <dgm:pt modelId="{2581BFE4-C642-4157-9C78-DB54C68EFBA4}" type="pres">
      <dgm:prSet presAssocID="{21CB8252-5F2D-4B7E-9222-EE0E47C56610}" presName="sibTrans" presStyleLbl="sibTrans2D1" presStyleIdx="3" presStyleCnt="5"/>
      <dgm:spPr/>
    </dgm:pt>
    <dgm:pt modelId="{B29E376D-5B34-4ED3-A25C-351549E2173E}" type="pres">
      <dgm:prSet presAssocID="{21CB8252-5F2D-4B7E-9222-EE0E47C56610}" presName="connectorText" presStyleLbl="sibTrans2D1" presStyleIdx="3" presStyleCnt="5"/>
      <dgm:spPr/>
    </dgm:pt>
    <dgm:pt modelId="{E79DE4CF-5B75-415C-B13F-21F6D68F12CE}" type="pres">
      <dgm:prSet presAssocID="{1CA6CB19-BD9C-494F-AB02-59673B8053D4}" presName="node" presStyleLbl="node1" presStyleIdx="4" presStyleCnt="6">
        <dgm:presLayoutVars>
          <dgm:bulletEnabled val="1"/>
        </dgm:presLayoutVars>
      </dgm:prSet>
      <dgm:spPr/>
    </dgm:pt>
    <dgm:pt modelId="{B2536B7C-8132-4EA2-89F3-F56EF3D6900B}" type="pres">
      <dgm:prSet presAssocID="{1D1D9070-A125-4A95-9CEE-2D4773EA3049}" presName="sibTrans" presStyleLbl="sibTrans2D1" presStyleIdx="4" presStyleCnt="5"/>
      <dgm:spPr/>
    </dgm:pt>
    <dgm:pt modelId="{F4A3494C-AED3-4D28-8C84-503F09532778}" type="pres">
      <dgm:prSet presAssocID="{1D1D9070-A125-4A95-9CEE-2D4773EA3049}" presName="connectorText" presStyleLbl="sibTrans2D1" presStyleIdx="4" presStyleCnt="5"/>
      <dgm:spPr/>
    </dgm:pt>
    <dgm:pt modelId="{591D3E82-D3E9-4C32-ABEC-7C0EF0A27754}" type="pres">
      <dgm:prSet presAssocID="{67553A13-B48E-4E50-A462-7FE051FAC40E}" presName="node" presStyleLbl="node1" presStyleIdx="5" presStyleCnt="6">
        <dgm:presLayoutVars>
          <dgm:bulletEnabled val="1"/>
        </dgm:presLayoutVars>
      </dgm:prSet>
      <dgm:spPr/>
    </dgm:pt>
  </dgm:ptLst>
  <dgm:cxnLst>
    <dgm:cxn modelId="{CA0BF075-2E78-4294-9603-CCFEE5B16CB9}" type="presOf" srcId="{99646B83-1044-4206-AE69-9CE6EFC289EC}" destId="{19E9752E-7CE2-4117-9CED-FA5EAF657DDA}" srcOrd="0" destOrd="0" presId="urn:microsoft.com/office/officeart/2005/8/layout/process2"/>
    <dgm:cxn modelId="{7C2EA8F1-D1A8-4A61-8A20-7603AD7657CD}" type="presOf" srcId="{628AE01B-C023-442C-92F2-5047DF96E508}" destId="{66D8A862-F397-4B02-A889-22FA9DBDD8D9}" srcOrd="1" destOrd="0" presId="urn:microsoft.com/office/officeart/2005/8/layout/process2"/>
    <dgm:cxn modelId="{011CCBAF-51ED-476B-BB94-9FB6F4130B85}" srcId="{78E5A7B8-47AD-4A4B-BD99-3AFA01BE3057}" destId="{1CA6CB19-BD9C-494F-AB02-59673B8053D4}" srcOrd="4" destOrd="0" parTransId="{FDDF5422-1A96-4A55-800C-9A28F4E9EC21}" sibTransId="{1D1D9070-A125-4A95-9CEE-2D4773EA3049}"/>
    <dgm:cxn modelId="{C57B8366-2905-4793-B0DA-074981C6AF6A}" type="presOf" srcId="{4A0BF48F-EF75-4917-9859-3BDFFD3F4D3F}" destId="{D8A33CD4-0E8E-4188-9175-68863BBDC315}" srcOrd="0" destOrd="0" presId="urn:microsoft.com/office/officeart/2005/8/layout/process2"/>
    <dgm:cxn modelId="{DE30616B-69D5-4826-A53E-45CD7867A7F9}" type="presOf" srcId="{B81DD02C-076F-4AB4-B046-1EE6C74D023E}" destId="{00301B41-E8D3-4844-AF35-410517BAB917}" srcOrd="0" destOrd="0" presId="urn:microsoft.com/office/officeart/2005/8/layout/process2"/>
    <dgm:cxn modelId="{5F651847-A872-4B50-9A7D-AEAD811BB7EA}" srcId="{78E5A7B8-47AD-4A4B-BD99-3AFA01BE3057}" destId="{99646B83-1044-4206-AE69-9CE6EFC289EC}" srcOrd="1" destOrd="0" parTransId="{F74742FF-8739-4151-ACAA-64236E9E8364}" sibTransId="{4A0BF48F-EF75-4917-9859-3BDFFD3F4D3F}"/>
    <dgm:cxn modelId="{5257E0A6-2290-42F3-AD91-3E5ED15ECE0B}" type="presOf" srcId="{78E5A7B8-47AD-4A4B-BD99-3AFA01BE3057}" destId="{075C525A-E10B-495A-9D9D-643C4FFDE3E7}" srcOrd="0" destOrd="0" presId="urn:microsoft.com/office/officeart/2005/8/layout/process2"/>
    <dgm:cxn modelId="{DA192690-69EC-4123-9458-FEDEF6E1A8E3}" type="presOf" srcId="{67553A13-B48E-4E50-A462-7FE051FAC40E}" destId="{591D3E82-D3E9-4C32-ABEC-7C0EF0A27754}" srcOrd="0" destOrd="0" presId="urn:microsoft.com/office/officeart/2005/8/layout/process2"/>
    <dgm:cxn modelId="{8A49FD81-0FC1-4D8E-AFA4-F35E56822A78}" type="presOf" srcId="{4DBCDCCF-1104-488C-AA90-2DF82CF9B4AE}" destId="{2831522C-4B9D-4DC6-BFA9-A07EAA0B11A4}" srcOrd="0" destOrd="0" presId="urn:microsoft.com/office/officeart/2005/8/layout/process2"/>
    <dgm:cxn modelId="{5ED60BEB-BA59-4F59-8800-C88EF30CF966}" type="presOf" srcId="{1CA6CB19-BD9C-494F-AB02-59673B8053D4}" destId="{E79DE4CF-5B75-415C-B13F-21F6D68F12CE}" srcOrd="0" destOrd="0" presId="urn:microsoft.com/office/officeart/2005/8/layout/process2"/>
    <dgm:cxn modelId="{28C49B78-3D5C-4DBC-B650-6486C38AF9F7}" type="presOf" srcId="{1D1D9070-A125-4A95-9CEE-2D4773EA3049}" destId="{F4A3494C-AED3-4D28-8C84-503F09532778}" srcOrd="1" destOrd="0" presId="urn:microsoft.com/office/officeart/2005/8/layout/process2"/>
    <dgm:cxn modelId="{784A4D3E-0551-4982-9DC4-BBAB7B624BE1}" srcId="{78E5A7B8-47AD-4A4B-BD99-3AFA01BE3057}" destId="{4DBCDCCF-1104-488C-AA90-2DF82CF9B4AE}" srcOrd="3" destOrd="0" parTransId="{E0134D7F-98A5-461B-9266-EDEAC76CCDF5}" sibTransId="{21CB8252-5F2D-4B7E-9222-EE0E47C56610}"/>
    <dgm:cxn modelId="{CA479B46-1881-4FDA-B13D-67E9053902D2}" type="presOf" srcId="{21CB8252-5F2D-4B7E-9222-EE0E47C56610}" destId="{B29E376D-5B34-4ED3-A25C-351549E2173E}" srcOrd="1" destOrd="0" presId="urn:microsoft.com/office/officeart/2005/8/layout/process2"/>
    <dgm:cxn modelId="{A1C02B9D-9DE9-4C43-B9FA-9C90F597E585}" srcId="{78E5A7B8-47AD-4A4B-BD99-3AFA01BE3057}" destId="{67553A13-B48E-4E50-A462-7FE051FAC40E}" srcOrd="5" destOrd="0" parTransId="{383A4311-F21C-40F4-9465-2062E6B332A2}" sibTransId="{BE78C09C-70B6-48E2-8D1F-B4AD2C963115}"/>
    <dgm:cxn modelId="{EC82A530-B44B-47E3-A8CA-E275859B574C}" type="presOf" srcId="{A60CFA45-A0EE-4E39-B082-06DA207C1839}" destId="{FAA63883-1E62-4CF6-922F-EB9C7AB3CC5F}" srcOrd="0" destOrd="0" presId="urn:microsoft.com/office/officeart/2005/8/layout/process2"/>
    <dgm:cxn modelId="{DBC9AEF8-AD20-4E88-B629-792B7C87D273}" srcId="{78E5A7B8-47AD-4A4B-BD99-3AFA01BE3057}" destId="{F2B701FB-2AE0-4E98-9637-7EFBFE19DE89}" srcOrd="2" destOrd="0" parTransId="{4839508E-851E-4D7A-9CE7-A288DD1AC746}" sibTransId="{628AE01B-C023-442C-92F2-5047DF96E508}"/>
    <dgm:cxn modelId="{8FAD77F7-B170-45E3-8BCF-903FE9FCFF5E}" srcId="{78E5A7B8-47AD-4A4B-BD99-3AFA01BE3057}" destId="{B81DD02C-076F-4AB4-B046-1EE6C74D023E}" srcOrd="0" destOrd="0" parTransId="{0A6E70BF-01AC-4335-9037-9C9E95FE87CF}" sibTransId="{A60CFA45-A0EE-4E39-B082-06DA207C1839}"/>
    <dgm:cxn modelId="{047FA9ED-9B78-43FF-AD3E-9E485D66E0E5}" type="presOf" srcId="{628AE01B-C023-442C-92F2-5047DF96E508}" destId="{8E980E6A-939A-4FAC-8691-71F5140FF872}" srcOrd="0" destOrd="0" presId="urn:microsoft.com/office/officeart/2005/8/layout/process2"/>
    <dgm:cxn modelId="{4A3FA5E4-DCD8-46D5-8C55-924733696A22}" type="presOf" srcId="{F2B701FB-2AE0-4E98-9637-7EFBFE19DE89}" destId="{44012D08-D2E5-4EA9-9B15-59749D7813A3}" srcOrd="0" destOrd="0" presId="urn:microsoft.com/office/officeart/2005/8/layout/process2"/>
    <dgm:cxn modelId="{BD6B2E03-F071-43DC-9E0B-4CC982105446}" type="presOf" srcId="{4A0BF48F-EF75-4917-9859-3BDFFD3F4D3F}" destId="{C5AF5DF5-9236-4BFE-A97C-77A1C53DFD03}" srcOrd="1" destOrd="0" presId="urn:microsoft.com/office/officeart/2005/8/layout/process2"/>
    <dgm:cxn modelId="{E7DFA343-AAB7-4A01-B959-6ACBDBBB2BDF}" type="presOf" srcId="{1D1D9070-A125-4A95-9CEE-2D4773EA3049}" destId="{B2536B7C-8132-4EA2-89F3-F56EF3D6900B}" srcOrd="0" destOrd="0" presId="urn:microsoft.com/office/officeart/2005/8/layout/process2"/>
    <dgm:cxn modelId="{7B803A99-9FE8-4BC5-96C6-C7B47B5F60B6}" type="presOf" srcId="{A60CFA45-A0EE-4E39-B082-06DA207C1839}" destId="{FD54D421-88B4-409C-830E-629684981594}" srcOrd="1" destOrd="0" presId="urn:microsoft.com/office/officeart/2005/8/layout/process2"/>
    <dgm:cxn modelId="{81F524D1-0D38-4EBF-B9C7-B83D19FAD9D1}" type="presOf" srcId="{21CB8252-5F2D-4B7E-9222-EE0E47C56610}" destId="{2581BFE4-C642-4157-9C78-DB54C68EFBA4}" srcOrd="0" destOrd="0" presId="urn:microsoft.com/office/officeart/2005/8/layout/process2"/>
    <dgm:cxn modelId="{48E4F484-AB7C-43CA-A966-195EB7722F18}" type="presParOf" srcId="{075C525A-E10B-495A-9D9D-643C4FFDE3E7}" destId="{00301B41-E8D3-4844-AF35-410517BAB917}" srcOrd="0" destOrd="0" presId="urn:microsoft.com/office/officeart/2005/8/layout/process2"/>
    <dgm:cxn modelId="{0E440830-F5C8-48D6-862F-FE75EE04A782}" type="presParOf" srcId="{075C525A-E10B-495A-9D9D-643C4FFDE3E7}" destId="{FAA63883-1E62-4CF6-922F-EB9C7AB3CC5F}" srcOrd="1" destOrd="0" presId="urn:microsoft.com/office/officeart/2005/8/layout/process2"/>
    <dgm:cxn modelId="{7D4BADA2-56A9-4E63-B691-9292E29EABBE}" type="presParOf" srcId="{FAA63883-1E62-4CF6-922F-EB9C7AB3CC5F}" destId="{FD54D421-88B4-409C-830E-629684981594}" srcOrd="0" destOrd="0" presId="urn:microsoft.com/office/officeart/2005/8/layout/process2"/>
    <dgm:cxn modelId="{B1D7059D-0D58-4412-A619-7856449D533D}" type="presParOf" srcId="{075C525A-E10B-495A-9D9D-643C4FFDE3E7}" destId="{19E9752E-7CE2-4117-9CED-FA5EAF657DDA}" srcOrd="2" destOrd="0" presId="urn:microsoft.com/office/officeart/2005/8/layout/process2"/>
    <dgm:cxn modelId="{8086F2DD-E544-472F-9C3E-0EBFC35AEBAC}" type="presParOf" srcId="{075C525A-E10B-495A-9D9D-643C4FFDE3E7}" destId="{D8A33CD4-0E8E-4188-9175-68863BBDC315}" srcOrd="3" destOrd="0" presId="urn:microsoft.com/office/officeart/2005/8/layout/process2"/>
    <dgm:cxn modelId="{C069E596-D3C7-472A-A669-B06CB9E0F146}" type="presParOf" srcId="{D8A33CD4-0E8E-4188-9175-68863BBDC315}" destId="{C5AF5DF5-9236-4BFE-A97C-77A1C53DFD03}" srcOrd="0" destOrd="0" presId="urn:microsoft.com/office/officeart/2005/8/layout/process2"/>
    <dgm:cxn modelId="{562424BD-8D2D-4809-9AB4-B095BBDD23E8}" type="presParOf" srcId="{075C525A-E10B-495A-9D9D-643C4FFDE3E7}" destId="{44012D08-D2E5-4EA9-9B15-59749D7813A3}" srcOrd="4" destOrd="0" presId="urn:microsoft.com/office/officeart/2005/8/layout/process2"/>
    <dgm:cxn modelId="{8C7C7DFA-6955-43FC-A83A-3359B2DCFC92}" type="presParOf" srcId="{075C525A-E10B-495A-9D9D-643C4FFDE3E7}" destId="{8E980E6A-939A-4FAC-8691-71F5140FF872}" srcOrd="5" destOrd="0" presId="urn:microsoft.com/office/officeart/2005/8/layout/process2"/>
    <dgm:cxn modelId="{8F5BC1EE-A016-4E1D-BC02-6DFBD08326B3}" type="presParOf" srcId="{8E980E6A-939A-4FAC-8691-71F5140FF872}" destId="{66D8A862-F397-4B02-A889-22FA9DBDD8D9}" srcOrd="0" destOrd="0" presId="urn:microsoft.com/office/officeart/2005/8/layout/process2"/>
    <dgm:cxn modelId="{04693C85-E8DF-4F21-8A52-DAEF5BF2EA14}" type="presParOf" srcId="{075C525A-E10B-495A-9D9D-643C4FFDE3E7}" destId="{2831522C-4B9D-4DC6-BFA9-A07EAA0B11A4}" srcOrd="6" destOrd="0" presId="urn:microsoft.com/office/officeart/2005/8/layout/process2"/>
    <dgm:cxn modelId="{57528291-D91E-4947-853E-6632A0DD86E5}" type="presParOf" srcId="{075C525A-E10B-495A-9D9D-643C4FFDE3E7}" destId="{2581BFE4-C642-4157-9C78-DB54C68EFBA4}" srcOrd="7" destOrd="0" presId="urn:microsoft.com/office/officeart/2005/8/layout/process2"/>
    <dgm:cxn modelId="{187F8897-D2EE-4CB4-B3FB-6F1540340586}" type="presParOf" srcId="{2581BFE4-C642-4157-9C78-DB54C68EFBA4}" destId="{B29E376D-5B34-4ED3-A25C-351549E2173E}" srcOrd="0" destOrd="0" presId="urn:microsoft.com/office/officeart/2005/8/layout/process2"/>
    <dgm:cxn modelId="{EB1ED27F-099B-43BE-BCDE-1EA91C6786B0}" type="presParOf" srcId="{075C525A-E10B-495A-9D9D-643C4FFDE3E7}" destId="{E79DE4CF-5B75-415C-B13F-21F6D68F12CE}" srcOrd="8" destOrd="0" presId="urn:microsoft.com/office/officeart/2005/8/layout/process2"/>
    <dgm:cxn modelId="{578D98E5-5CF6-4ABE-9F46-F63DA999F04D}" type="presParOf" srcId="{075C525A-E10B-495A-9D9D-643C4FFDE3E7}" destId="{B2536B7C-8132-4EA2-89F3-F56EF3D6900B}" srcOrd="9" destOrd="0" presId="urn:microsoft.com/office/officeart/2005/8/layout/process2"/>
    <dgm:cxn modelId="{E8213BC2-82A3-4C1C-86E4-C53058BFA464}" type="presParOf" srcId="{B2536B7C-8132-4EA2-89F3-F56EF3D6900B}" destId="{F4A3494C-AED3-4D28-8C84-503F09532778}" srcOrd="0" destOrd="0" presId="urn:microsoft.com/office/officeart/2005/8/layout/process2"/>
    <dgm:cxn modelId="{1381745D-B227-4232-B935-FDA5AA17FBDD}" type="presParOf" srcId="{075C525A-E10B-495A-9D9D-643C4FFDE3E7}" destId="{591D3E82-D3E9-4C32-ABEC-7C0EF0A27754}"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0B632-7E0B-4957-A5D7-15166E129F33}">
      <dsp:nvSpPr>
        <dsp:cNvPr id="0" name=""/>
        <dsp:cNvSpPr/>
      </dsp:nvSpPr>
      <dsp:spPr>
        <a:xfrm>
          <a:off x="2557" y="834545"/>
          <a:ext cx="2493234" cy="976697"/>
        </a:xfrm>
        <a:prstGeom prst="rect">
          <a:avLst/>
        </a:prstGeom>
        <a:solidFill>
          <a:srgbClr val="00B0F0"/>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Technologies &amp; Platforms</a:t>
          </a:r>
        </a:p>
      </dsp:txBody>
      <dsp:txXfrm>
        <a:off x="2557" y="834545"/>
        <a:ext cx="2493234" cy="976697"/>
      </dsp:txXfrm>
    </dsp:sp>
    <dsp:sp modelId="{5B7AEF64-3467-4975-8F37-1F53CE0B6FB3}">
      <dsp:nvSpPr>
        <dsp:cNvPr id="0" name=""/>
        <dsp:cNvSpPr/>
      </dsp:nvSpPr>
      <dsp:spPr>
        <a:xfrm>
          <a:off x="2557" y="1811242"/>
          <a:ext cx="2493234" cy="2445795"/>
        </a:xfrm>
        <a:prstGeom prst="rect">
          <a:avLst/>
        </a:prstGeom>
        <a:noFill/>
        <a:ln w="25400" cap="flat" cmpd="sng" algn="ctr">
          <a:solidFill>
            <a:srgbClr val="00B0F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.NET Technologies</a:t>
          </a:r>
        </a:p>
        <a:p>
          <a:pPr marL="228600" lvl="1" indent="-228600" algn="l" defTabSz="1200150">
            <a:lnSpc>
              <a:spcPct val="90000"/>
            </a:lnSpc>
            <a:spcBef>
              <a:spcPct val="0"/>
            </a:spcBef>
            <a:spcAft>
              <a:spcPct val="15000"/>
            </a:spcAft>
            <a:buChar char="•"/>
          </a:pPr>
          <a:r>
            <a:rPr lang="en-US" sz="2700" kern="1200" dirty="0"/>
            <a:t>CRM/XRM</a:t>
          </a:r>
        </a:p>
        <a:p>
          <a:pPr marL="228600" lvl="1" indent="-228600" algn="l" defTabSz="1200150">
            <a:lnSpc>
              <a:spcPct val="90000"/>
            </a:lnSpc>
            <a:spcBef>
              <a:spcPct val="0"/>
            </a:spcBef>
            <a:spcAft>
              <a:spcPct val="15000"/>
            </a:spcAft>
            <a:buChar char="•"/>
          </a:pPr>
          <a:r>
            <a:rPr lang="en-US" sz="2700" kern="1200" dirty="0"/>
            <a:t>Sharepoint</a:t>
          </a:r>
        </a:p>
        <a:p>
          <a:pPr marL="228600" lvl="1" indent="-228600" algn="l" defTabSz="1200150">
            <a:lnSpc>
              <a:spcPct val="90000"/>
            </a:lnSpc>
            <a:spcBef>
              <a:spcPct val="0"/>
            </a:spcBef>
            <a:spcAft>
              <a:spcPct val="15000"/>
            </a:spcAft>
            <a:buChar char="•"/>
          </a:pPr>
          <a:r>
            <a:rPr lang="en-US" sz="2700" kern="1200" dirty="0"/>
            <a:t>Cloud</a:t>
          </a:r>
        </a:p>
      </dsp:txBody>
      <dsp:txXfrm>
        <a:off x="2557" y="1811242"/>
        <a:ext cx="2493234" cy="2445795"/>
      </dsp:txXfrm>
    </dsp:sp>
    <dsp:sp modelId="{9FB796AD-3A35-43F2-BADD-834802A93F4A}">
      <dsp:nvSpPr>
        <dsp:cNvPr id="0" name=""/>
        <dsp:cNvSpPr/>
      </dsp:nvSpPr>
      <dsp:spPr>
        <a:xfrm>
          <a:off x="2844844" y="834545"/>
          <a:ext cx="2493234" cy="976697"/>
        </a:xfrm>
        <a:prstGeom prst="rect">
          <a:avLst/>
        </a:prstGeom>
        <a:solidFill>
          <a:schemeClr val="accent6">
            <a:lumMod val="75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Analytics &amp;</a:t>
          </a:r>
          <a:br>
            <a:rPr lang="en-US" sz="2700" kern="1200" dirty="0"/>
          </a:br>
          <a:r>
            <a:rPr lang="en-US" sz="2700" kern="1200" dirty="0"/>
            <a:t>Visualization</a:t>
          </a:r>
        </a:p>
      </dsp:txBody>
      <dsp:txXfrm>
        <a:off x="2844844" y="834545"/>
        <a:ext cx="2493234" cy="976697"/>
      </dsp:txXfrm>
    </dsp:sp>
    <dsp:sp modelId="{4AECB770-7885-4909-84CC-F2BBDCE98CFA}">
      <dsp:nvSpPr>
        <dsp:cNvPr id="0" name=""/>
        <dsp:cNvSpPr/>
      </dsp:nvSpPr>
      <dsp:spPr>
        <a:xfrm>
          <a:off x="2847412" y="1800212"/>
          <a:ext cx="2493234" cy="2445795"/>
        </a:xfrm>
        <a:prstGeom prst="rect">
          <a:avLst/>
        </a:prstGeom>
        <a:noFill/>
        <a:ln w="25400" cap="flat" cmpd="sng" algn="ctr">
          <a:solidFill>
            <a:schemeClr val="accent6">
              <a:lumMod val="75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ICONICS</a:t>
          </a:r>
        </a:p>
        <a:p>
          <a:pPr marL="228600" lvl="1" indent="-228600" algn="l" defTabSz="1200150">
            <a:lnSpc>
              <a:spcPct val="90000"/>
            </a:lnSpc>
            <a:spcBef>
              <a:spcPct val="0"/>
            </a:spcBef>
            <a:spcAft>
              <a:spcPct val="15000"/>
            </a:spcAft>
            <a:buChar char="•"/>
          </a:pPr>
          <a:r>
            <a:rPr lang="en-US" sz="2700" kern="1200" dirty="0"/>
            <a:t>Microsoft</a:t>
          </a:r>
          <a:br>
            <a:rPr lang="en-US" sz="2700" kern="1200" dirty="0"/>
          </a:br>
          <a:r>
            <a:rPr lang="en-US" sz="2700" kern="1200" dirty="0"/>
            <a:t>Power BI</a:t>
          </a:r>
        </a:p>
        <a:p>
          <a:pPr marL="228600" lvl="1" indent="-228600" algn="l" defTabSz="1200150">
            <a:lnSpc>
              <a:spcPct val="90000"/>
            </a:lnSpc>
            <a:spcBef>
              <a:spcPct val="0"/>
            </a:spcBef>
            <a:spcAft>
              <a:spcPct val="15000"/>
            </a:spcAft>
            <a:buChar char="•"/>
          </a:pPr>
          <a:r>
            <a:rPr lang="en-US" sz="2700" kern="1200" dirty="0"/>
            <a:t>Qlik</a:t>
          </a:r>
        </a:p>
        <a:p>
          <a:pPr marL="228600" lvl="1" indent="-228600" algn="l" defTabSz="1200150">
            <a:lnSpc>
              <a:spcPct val="90000"/>
            </a:lnSpc>
            <a:spcBef>
              <a:spcPct val="0"/>
            </a:spcBef>
            <a:spcAft>
              <a:spcPct val="15000"/>
            </a:spcAft>
            <a:buChar char="•"/>
          </a:pPr>
          <a:r>
            <a:rPr lang="en-US" sz="2700" kern="1200" dirty="0"/>
            <a:t>Tableau</a:t>
          </a:r>
        </a:p>
      </dsp:txBody>
      <dsp:txXfrm>
        <a:off x="2847412" y="1800212"/>
        <a:ext cx="2493234" cy="2445795"/>
      </dsp:txXfrm>
    </dsp:sp>
    <dsp:sp modelId="{7675A5F9-76A5-4F40-92A1-38044A558D4C}">
      <dsp:nvSpPr>
        <dsp:cNvPr id="0" name=""/>
        <dsp:cNvSpPr/>
      </dsp:nvSpPr>
      <dsp:spPr>
        <a:xfrm>
          <a:off x="5689688" y="864100"/>
          <a:ext cx="2493234" cy="97669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System &amp; Data Integration</a:t>
          </a:r>
        </a:p>
      </dsp:txBody>
      <dsp:txXfrm>
        <a:off x="5689688" y="864100"/>
        <a:ext cx="2493234" cy="976697"/>
      </dsp:txXfrm>
    </dsp:sp>
    <dsp:sp modelId="{FBE31F58-8664-48FD-92BF-4A0FFB9BBE24}">
      <dsp:nvSpPr>
        <dsp:cNvPr id="0" name=""/>
        <dsp:cNvSpPr/>
      </dsp:nvSpPr>
      <dsp:spPr>
        <a:xfrm>
          <a:off x="5687131" y="1811242"/>
          <a:ext cx="2493234" cy="2445795"/>
        </a:xfrm>
        <a:prstGeom prst="rect">
          <a:avLst/>
        </a:prstGeom>
        <a:no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Iconics</a:t>
          </a:r>
        </a:p>
        <a:p>
          <a:pPr marL="228600" lvl="1" indent="-228600" algn="l" defTabSz="1200150">
            <a:lnSpc>
              <a:spcPct val="90000"/>
            </a:lnSpc>
            <a:spcBef>
              <a:spcPct val="0"/>
            </a:spcBef>
            <a:spcAft>
              <a:spcPct val="15000"/>
            </a:spcAft>
            <a:buChar char="•"/>
          </a:pPr>
          <a:r>
            <a:rPr lang="en-US" sz="2700" kern="1200" dirty="0"/>
            <a:t>Informatica</a:t>
          </a:r>
        </a:p>
        <a:p>
          <a:pPr marL="228600" lvl="1" indent="-228600" algn="l" defTabSz="1200150">
            <a:lnSpc>
              <a:spcPct val="90000"/>
            </a:lnSpc>
            <a:spcBef>
              <a:spcPct val="0"/>
            </a:spcBef>
            <a:spcAft>
              <a:spcPct val="15000"/>
            </a:spcAft>
            <a:buChar char="•"/>
          </a:pPr>
          <a:r>
            <a:rPr lang="en-US" sz="2700" kern="1200" dirty="0"/>
            <a:t>Microsoft</a:t>
          </a:r>
        </a:p>
      </dsp:txBody>
      <dsp:txXfrm>
        <a:off x="5687131" y="1811242"/>
        <a:ext cx="2493234" cy="2445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EA01D-357F-423A-A5AF-7E5D5021316B}">
      <dsp:nvSpPr>
        <dsp:cNvPr id="0" name=""/>
        <dsp:cNvSpPr/>
      </dsp:nvSpPr>
      <dsp:spPr>
        <a:xfrm>
          <a:off x="3140" y="423332"/>
          <a:ext cx="1888460" cy="651703"/>
        </a:xfrm>
        <a:prstGeom prst="rect">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Respect every Individual</a:t>
          </a:r>
        </a:p>
      </dsp:txBody>
      <dsp:txXfrm>
        <a:off x="3140" y="423332"/>
        <a:ext cx="1888460" cy="651703"/>
      </dsp:txXfrm>
    </dsp:sp>
    <dsp:sp modelId="{E386CB67-E8AA-412C-957A-E1A3D5E2114D}">
      <dsp:nvSpPr>
        <dsp:cNvPr id="0" name=""/>
        <dsp:cNvSpPr/>
      </dsp:nvSpPr>
      <dsp:spPr>
        <a:xfrm>
          <a:off x="3140" y="1075035"/>
          <a:ext cx="1888460" cy="217403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n-GB" sz="1200" kern="1200" dirty="0"/>
            <a:t>We respect every individual because everyone has something to contribute and should be listened to. We promote a culture of participation, openness and creativity where everyone’s opinion is respected. All feedback shall be constructive and all interactions should be done in a polite manner</a:t>
          </a:r>
          <a:endParaRPr lang="en-US" sz="1200" kern="1200" dirty="0"/>
        </a:p>
      </dsp:txBody>
      <dsp:txXfrm>
        <a:off x="3140" y="1075035"/>
        <a:ext cx="1888460" cy="2174039"/>
      </dsp:txXfrm>
    </dsp:sp>
    <dsp:sp modelId="{3921DF8A-36E9-48FE-9AF3-EF7B8BF1A82D}">
      <dsp:nvSpPr>
        <dsp:cNvPr id="0" name=""/>
        <dsp:cNvSpPr/>
      </dsp:nvSpPr>
      <dsp:spPr>
        <a:xfrm>
          <a:off x="2155985" y="423332"/>
          <a:ext cx="1888460" cy="651703"/>
        </a:xfrm>
        <a:prstGeom prst="rect">
          <a:avLst/>
        </a:prstGeom>
        <a:solidFill>
          <a:srgbClr val="00B0F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Lead with Humility</a:t>
          </a:r>
        </a:p>
      </dsp:txBody>
      <dsp:txXfrm>
        <a:off x="2155985" y="423332"/>
        <a:ext cx="1888460" cy="651703"/>
      </dsp:txXfrm>
    </dsp:sp>
    <dsp:sp modelId="{3345AE90-E4F8-4BBE-8FBB-AA2835B10740}">
      <dsp:nvSpPr>
        <dsp:cNvPr id="0" name=""/>
        <dsp:cNvSpPr/>
      </dsp:nvSpPr>
      <dsp:spPr>
        <a:xfrm>
          <a:off x="2155985" y="1075035"/>
          <a:ext cx="1888460" cy="217403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None/>
          </a:pPr>
          <a:r>
            <a:rPr lang="en-GB" sz="1400" kern="1200" dirty="0"/>
            <a:t>We promote a coaching culture in a positive environment where our people are empowered and feel valued. We trust our team and support personal and professional development</a:t>
          </a:r>
          <a:endParaRPr lang="en-US" sz="1400" kern="1200" dirty="0"/>
        </a:p>
      </dsp:txBody>
      <dsp:txXfrm>
        <a:off x="2155985" y="1075035"/>
        <a:ext cx="1888460" cy="2174039"/>
      </dsp:txXfrm>
    </dsp:sp>
    <dsp:sp modelId="{9E022711-157D-4CE4-B37B-A772AC32F789}">
      <dsp:nvSpPr>
        <dsp:cNvPr id="0" name=""/>
        <dsp:cNvSpPr/>
      </dsp:nvSpPr>
      <dsp:spPr>
        <a:xfrm>
          <a:off x="4308830" y="423332"/>
          <a:ext cx="1888460" cy="651703"/>
        </a:xfrm>
        <a:prstGeom prst="rect">
          <a:avLst/>
        </a:prstGeom>
        <a:solidFill>
          <a:schemeClr val="accent6">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Assure Quality at Source</a:t>
          </a:r>
        </a:p>
      </dsp:txBody>
      <dsp:txXfrm>
        <a:off x="4308830" y="423332"/>
        <a:ext cx="1888460" cy="651703"/>
      </dsp:txXfrm>
    </dsp:sp>
    <dsp:sp modelId="{7DB76DD8-2152-4F51-BA4A-9157F6D36266}">
      <dsp:nvSpPr>
        <dsp:cNvPr id="0" name=""/>
        <dsp:cNvSpPr/>
      </dsp:nvSpPr>
      <dsp:spPr>
        <a:xfrm>
          <a:off x="4308830" y="1075035"/>
          <a:ext cx="1888460" cy="217403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None/>
          </a:pPr>
          <a:r>
            <a:rPr lang="en-GB" sz="1400" kern="1200" dirty="0"/>
            <a:t>We have pride in our work and promote Right First Time through coaching, regular reviews and following procedures. Attention to detail is paramount</a:t>
          </a:r>
          <a:endParaRPr lang="en-US" sz="1400" kern="1200" dirty="0"/>
        </a:p>
      </dsp:txBody>
      <dsp:txXfrm>
        <a:off x="4308830" y="1075035"/>
        <a:ext cx="1888460" cy="2174039"/>
      </dsp:txXfrm>
    </dsp:sp>
    <dsp:sp modelId="{4B6508B1-23BF-406E-A2B1-266A4919B649}">
      <dsp:nvSpPr>
        <dsp:cNvPr id="0" name=""/>
        <dsp:cNvSpPr/>
      </dsp:nvSpPr>
      <dsp:spPr>
        <a:xfrm>
          <a:off x="6461675" y="423332"/>
          <a:ext cx="1888460" cy="651703"/>
        </a:xfrm>
        <a:prstGeom prst="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Create Constancy of Purpose</a:t>
          </a:r>
        </a:p>
      </dsp:txBody>
      <dsp:txXfrm>
        <a:off x="6461675" y="423332"/>
        <a:ext cx="1888460" cy="651703"/>
      </dsp:txXfrm>
    </dsp:sp>
    <dsp:sp modelId="{CBF9E12B-7A5A-4B62-9757-C24B94CE66AA}">
      <dsp:nvSpPr>
        <dsp:cNvPr id="0" name=""/>
        <dsp:cNvSpPr/>
      </dsp:nvSpPr>
      <dsp:spPr>
        <a:xfrm>
          <a:off x="6461675" y="1075035"/>
          <a:ext cx="1888460" cy="217403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None/>
          </a:pPr>
          <a:r>
            <a:rPr lang="en-GB" sz="1400" kern="1200" dirty="0"/>
            <a:t>We all believe in our vision and we communicate regularly internally and with our customers to ensure we support each other in achieving our objectives.</a:t>
          </a:r>
          <a:endParaRPr lang="en-US" sz="1400" kern="1200" dirty="0"/>
        </a:p>
      </dsp:txBody>
      <dsp:txXfrm>
        <a:off x="6461675" y="1075035"/>
        <a:ext cx="1888460" cy="2174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EA01D-357F-423A-A5AF-7E5D5021316B}">
      <dsp:nvSpPr>
        <dsp:cNvPr id="0" name=""/>
        <dsp:cNvSpPr/>
      </dsp:nvSpPr>
      <dsp:spPr>
        <a:xfrm>
          <a:off x="3140" y="317553"/>
          <a:ext cx="1888460" cy="690326"/>
        </a:xfrm>
        <a:prstGeom prst="rect">
          <a:avLst/>
        </a:prstGeom>
        <a:solidFill>
          <a:schemeClr val="bg2">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Focus on Process</a:t>
          </a:r>
        </a:p>
      </dsp:txBody>
      <dsp:txXfrm>
        <a:off x="3140" y="317553"/>
        <a:ext cx="1888460" cy="690326"/>
      </dsp:txXfrm>
    </dsp:sp>
    <dsp:sp modelId="{E386CB67-E8AA-412C-957A-E1A3D5E2114D}">
      <dsp:nvSpPr>
        <dsp:cNvPr id="0" name=""/>
        <dsp:cNvSpPr/>
      </dsp:nvSpPr>
      <dsp:spPr>
        <a:xfrm>
          <a:off x="3140" y="1007879"/>
          <a:ext cx="1888460" cy="2346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n-GB" sz="1200" kern="1200" dirty="0"/>
            <a:t>We believe that standardisation and processes can help people achieve their true potential and help add value to our customers. We believe that it is essential that we continually review our processes to ensure that they do not stifle innovation or reduce flexibility</a:t>
          </a:r>
          <a:endParaRPr lang="en-US" sz="1200" kern="1200" dirty="0"/>
        </a:p>
      </dsp:txBody>
      <dsp:txXfrm>
        <a:off x="3140" y="1007879"/>
        <a:ext cx="1888460" cy="2346974"/>
      </dsp:txXfrm>
    </dsp:sp>
    <dsp:sp modelId="{3921DF8A-36E9-48FE-9AF3-EF7B8BF1A82D}">
      <dsp:nvSpPr>
        <dsp:cNvPr id="0" name=""/>
        <dsp:cNvSpPr/>
      </dsp:nvSpPr>
      <dsp:spPr>
        <a:xfrm>
          <a:off x="2155985" y="317553"/>
          <a:ext cx="1888460" cy="69032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Seek Perfection</a:t>
          </a:r>
        </a:p>
      </dsp:txBody>
      <dsp:txXfrm>
        <a:off x="2155985" y="317553"/>
        <a:ext cx="1888460" cy="690326"/>
      </dsp:txXfrm>
    </dsp:sp>
    <dsp:sp modelId="{3345AE90-E4F8-4BBE-8FBB-AA2835B10740}">
      <dsp:nvSpPr>
        <dsp:cNvPr id="0" name=""/>
        <dsp:cNvSpPr/>
      </dsp:nvSpPr>
      <dsp:spPr>
        <a:xfrm>
          <a:off x="2155985" y="1007879"/>
          <a:ext cx="1888460" cy="2346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None/>
          </a:pPr>
          <a:r>
            <a:rPr lang="en-GB" sz="1400" kern="1200" dirty="0"/>
            <a:t>We support a culture of continuous improvement at an individual, team and company level to enable us to achieve our vision</a:t>
          </a:r>
          <a:endParaRPr lang="en-US" sz="1400" kern="1200" dirty="0"/>
        </a:p>
      </dsp:txBody>
      <dsp:txXfrm>
        <a:off x="2155985" y="1007879"/>
        <a:ext cx="1888460" cy="2346974"/>
      </dsp:txXfrm>
    </dsp:sp>
    <dsp:sp modelId="{9E022711-157D-4CE4-B37B-A772AC32F789}">
      <dsp:nvSpPr>
        <dsp:cNvPr id="0" name=""/>
        <dsp:cNvSpPr/>
      </dsp:nvSpPr>
      <dsp:spPr>
        <a:xfrm>
          <a:off x="4308830" y="317553"/>
          <a:ext cx="1888460" cy="690326"/>
        </a:xfrm>
        <a:prstGeom prst="rect">
          <a:avLst/>
        </a:prstGeom>
        <a:solidFill>
          <a:schemeClr val="accent4">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Scientific Thinking</a:t>
          </a:r>
        </a:p>
      </dsp:txBody>
      <dsp:txXfrm>
        <a:off x="4308830" y="317553"/>
        <a:ext cx="1888460" cy="690326"/>
      </dsp:txXfrm>
    </dsp:sp>
    <dsp:sp modelId="{7DB76DD8-2152-4F51-BA4A-9157F6D36266}">
      <dsp:nvSpPr>
        <dsp:cNvPr id="0" name=""/>
        <dsp:cNvSpPr/>
      </dsp:nvSpPr>
      <dsp:spPr>
        <a:xfrm>
          <a:off x="4308830" y="1007879"/>
          <a:ext cx="1888460" cy="2346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None/>
          </a:pPr>
          <a:r>
            <a:rPr lang="en-GB" sz="1400" kern="1200" dirty="0"/>
            <a:t>We embrace scientific thinking by ensuring all our decisions are informed by evidence. We encourage the use of structured methodologies and an holistic approach to problem solving</a:t>
          </a:r>
          <a:endParaRPr lang="en-US" sz="1400" kern="1200" dirty="0"/>
        </a:p>
      </dsp:txBody>
      <dsp:txXfrm>
        <a:off x="4308830" y="1007879"/>
        <a:ext cx="1888460" cy="2346974"/>
      </dsp:txXfrm>
    </dsp:sp>
    <dsp:sp modelId="{4B6508B1-23BF-406E-A2B1-266A4919B649}">
      <dsp:nvSpPr>
        <dsp:cNvPr id="0" name=""/>
        <dsp:cNvSpPr/>
      </dsp:nvSpPr>
      <dsp:spPr>
        <a:xfrm>
          <a:off x="6461675" y="317553"/>
          <a:ext cx="1888460" cy="690326"/>
        </a:xfrm>
        <a:prstGeom prst="rect">
          <a:avLst/>
        </a:prstGeom>
        <a:solidFill>
          <a:srgbClr val="00B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Create Value for Our Customers</a:t>
          </a:r>
        </a:p>
      </dsp:txBody>
      <dsp:txXfrm>
        <a:off x="6461675" y="317553"/>
        <a:ext cx="1888460" cy="690326"/>
      </dsp:txXfrm>
    </dsp:sp>
    <dsp:sp modelId="{CBF9E12B-7A5A-4B62-9757-C24B94CE66AA}">
      <dsp:nvSpPr>
        <dsp:cNvPr id="0" name=""/>
        <dsp:cNvSpPr/>
      </dsp:nvSpPr>
      <dsp:spPr>
        <a:xfrm>
          <a:off x="6461675" y="1007879"/>
          <a:ext cx="1888460" cy="2346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ctr" defTabSz="622300">
            <a:lnSpc>
              <a:spcPct val="90000"/>
            </a:lnSpc>
            <a:spcBef>
              <a:spcPct val="0"/>
            </a:spcBef>
            <a:spcAft>
              <a:spcPct val="15000"/>
            </a:spcAft>
            <a:buNone/>
          </a:pPr>
          <a:r>
            <a:rPr lang="en-GB" sz="1400" kern="1200" dirty="0"/>
            <a:t>We believe that every interaction with our customer should strive to deliver real value by helping them reduce waste, improve efficiency and streamline their processes</a:t>
          </a:r>
          <a:endParaRPr lang="en-US" sz="1400" kern="1200" dirty="0"/>
        </a:p>
      </dsp:txBody>
      <dsp:txXfrm>
        <a:off x="6461675" y="1007879"/>
        <a:ext cx="1888460" cy="23469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01B41-E8D3-4844-AF35-410517BAB917}">
      <dsp:nvSpPr>
        <dsp:cNvPr id="0" name=""/>
        <dsp:cNvSpPr/>
      </dsp:nvSpPr>
      <dsp:spPr>
        <a:xfrm>
          <a:off x="847693" y="4536"/>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E" sz="1800" kern="1200" dirty="0">
              <a:solidFill>
                <a:schemeClr val="tx1">
                  <a:lumMod val="65000"/>
                  <a:lumOff val="35000"/>
                </a:schemeClr>
              </a:solidFill>
            </a:rPr>
            <a:t>     </a:t>
          </a:r>
          <a:r>
            <a:rPr lang="en-IE" sz="1800" b="1" kern="1200" dirty="0">
              <a:solidFill>
                <a:schemeClr val="tx1">
                  <a:lumMod val="65000"/>
                  <a:lumOff val="35000"/>
                </a:schemeClr>
              </a:solidFill>
            </a:rPr>
            <a:t>Connectivity</a:t>
          </a:r>
          <a:r>
            <a:rPr lang="en-IE" sz="1800" kern="1200" dirty="0">
              <a:solidFill>
                <a:schemeClr val="tx1">
                  <a:lumMod val="65000"/>
                  <a:lumOff val="35000"/>
                </a:schemeClr>
              </a:solidFill>
            </a:rPr>
            <a:t>	</a:t>
          </a:r>
        </a:p>
      </dsp:txBody>
      <dsp:txXfrm>
        <a:off x="865333" y="22176"/>
        <a:ext cx="2373788" cy="566987"/>
      </dsp:txXfrm>
    </dsp:sp>
    <dsp:sp modelId="{FAA63883-1E62-4CF6-922F-EB9C7AB3CC5F}">
      <dsp:nvSpPr>
        <dsp:cNvPr id="0" name=""/>
        <dsp:cNvSpPr/>
      </dsp:nvSpPr>
      <dsp:spPr>
        <a:xfrm rot="5400000">
          <a:off x="1939302" y="621860"/>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rot="-5400000">
        <a:off x="1970922" y="644445"/>
        <a:ext cx="162612" cy="158095"/>
      </dsp:txXfrm>
    </dsp:sp>
    <dsp:sp modelId="{19E9752E-7CE2-4117-9CED-FA5EAF657DDA}">
      <dsp:nvSpPr>
        <dsp:cNvPr id="0" name=""/>
        <dsp:cNvSpPr/>
      </dsp:nvSpPr>
      <dsp:spPr>
        <a:xfrm>
          <a:off x="847693" y="907937"/>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E" sz="1800" b="1" kern="1200" dirty="0">
              <a:solidFill>
                <a:schemeClr val="tx1">
                  <a:lumMod val="65000"/>
                  <a:lumOff val="35000"/>
                </a:schemeClr>
              </a:solidFill>
            </a:rPr>
            <a:t>SCADA</a:t>
          </a:r>
        </a:p>
      </dsp:txBody>
      <dsp:txXfrm>
        <a:off x="865333" y="925577"/>
        <a:ext cx="2373788" cy="566987"/>
      </dsp:txXfrm>
    </dsp:sp>
    <dsp:sp modelId="{D8A33CD4-0E8E-4188-9175-68863BBDC315}">
      <dsp:nvSpPr>
        <dsp:cNvPr id="0" name=""/>
        <dsp:cNvSpPr/>
      </dsp:nvSpPr>
      <dsp:spPr>
        <a:xfrm rot="5400000">
          <a:off x="1939302" y="1525261"/>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rot="-5400000">
        <a:off x="1970922" y="1547846"/>
        <a:ext cx="162612" cy="158095"/>
      </dsp:txXfrm>
    </dsp:sp>
    <dsp:sp modelId="{44012D08-D2E5-4EA9-9B15-59749D7813A3}">
      <dsp:nvSpPr>
        <dsp:cNvPr id="0" name=""/>
        <dsp:cNvSpPr/>
      </dsp:nvSpPr>
      <dsp:spPr>
        <a:xfrm>
          <a:off x="847693" y="1811338"/>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E" sz="1800" b="1" kern="1200" dirty="0">
              <a:solidFill>
                <a:schemeClr val="tx1">
                  <a:lumMod val="65000"/>
                  <a:lumOff val="35000"/>
                </a:schemeClr>
              </a:solidFill>
              <a:latin typeface="+mn-lt"/>
            </a:rPr>
            <a:t>Data Bridging &amp; Aggregation</a:t>
          </a:r>
          <a:endParaRPr lang="en-IE" sz="1800" kern="1200" dirty="0">
            <a:solidFill>
              <a:schemeClr val="tx1">
                <a:lumMod val="65000"/>
                <a:lumOff val="35000"/>
              </a:schemeClr>
            </a:solidFill>
          </a:endParaRPr>
        </a:p>
      </dsp:txBody>
      <dsp:txXfrm>
        <a:off x="865333" y="1828978"/>
        <a:ext cx="2373788" cy="566987"/>
      </dsp:txXfrm>
    </dsp:sp>
    <dsp:sp modelId="{8E980E6A-939A-4FAC-8691-71F5140FF872}">
      <dsp:nvSpPr>
        <dsp:cNvPr id="0" name=""/>
        <dsp:cNvSpPr/>
      </dsp:nvSpPr>
      <dsp:spPr>
        <a:xfrm rot="5400000">
          <a:off x="1939302" y="2428661"/>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rot="-5400000">
        <a:off x="1970922" y="2451246"/>
        <a:ext cx="162612" cy="158095"/>
      </dsp:txXfrm>
    </dsp:sp>
    <dsp:sp modelId="{2831522C-4B9D-4DC6-BFA9-A07EAA0B11A4}">
      <dsp:nvSpPr>
        <dsp:cNvPr id="0" name=""/>
        <dsp:cNvSpPr/>
      </dsp:nvSpPr>
      <dsp:spPr>
        <a:xfrm>
          <a:off x="847693" y="2714738"/>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E" sz="1800" b="1" kern="1200" dirty="0">
              <a:solidFill>
                <a:schemeClr val="tx1">
                  <a:lumMod val="65000"/>
                  <a:lumOff val="35000"/>
                </a:schemeClr>
              </a:solidFill>
              <a:latin typeface="+mn-lt"/>
            </a:rPr>
            <a:t>Real Time Performance Management </a:t>
          </a:r>
          <a:endParaRPr lang="en-IE" sz="1800" kern="1200" dirty="0">
            <a:solidFill>
              <a:schemeClr val="tx1">
                <a:lumMod val="65000"/>
                <a:lumOff val="35000"/>
              </a:schemeClr>
            </a:solidFill>
          </a:endParaRPr>
        </a:p>
      </dsp:txBody>
      <dsp:txXfrm>
        <a:off x="865333" y="2732378"/>
        <a:ext cx="2373788" cy="566987"/>
      </dsp:txXfrm>
    </dsp:sp>
    <dsp:sp modelId="{2581BFE4-C642-4157-9C78-DB54C68EFBA4}">
      <dsp:nvSpPr>
        <dsp:cNvPr id="0" name=""/>
        <dsp:cNvSpPr/>
      </dsp:nvSpPr>
      <dsp:spPr>
        <a:xfrm rot="5400000">
          <a:off x="1939302" y="3332062"/>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rot="-5400000">
        <a:off x="1970922" y="3354647"/>
        <a:ext cx="162612" cy="158095"/>
      </dsp:txXfrm>
    </dsp:sp>
    <dsp:sp modelId="{E79DE4CF-5B75-415C-B13F-21F6D68F12CE}">
      <dsp:nvSpPr>
        <dsp:cNvPr id="0" name=""/>
        <dsp:cNvSpPr/>
      </dsp:nvSpPr>
      <dsp:spPr>
        <a:xfrm>
          <a:off x="847693" y="3618139"/>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E" sz="1800" b="1" kern="1200" dirty="0">
              <a:solidFill>
                <a:schemeClr val="tx1">
                  <a:lumMod val="65000"/>
                  <a:lumOff val="35000"/>
                </a:schemeClr>
              </a:solidFill>
              <a:latin typeface="+mn-lt"/>
            </a:rPr>
            <a:t>Building &amp; Energy Management </a:t>
          </a:r>
          <a:endParaRPr lang="en-IE" sz="1800" kern="1200" dirty="0">
            <a:solidFill>
              <a:schemeClr val="tx1">
                <a:lumMod val="65000"/>
                <a:lumOff val="35000"/>
              </a:schemeClr>
            </a:solidFill>
          </a:endParaRPr>
        </a:p>
      </dsp:txBody>
      <dsp:txXfrm>
        <a:off x="865333" y="3635779"/>
        <a:ext cx="2373788" cy="566987"/>
      </dsp:txXfrm>
    </dsp:sp>
    <dsp:sp modelId="{B2536B7C-8132-4EA2-89F3-F56EF3D6900B}">
      <dsp:nvSpPr>
        <dsp:cNvPr id="0" name=""/>
        <dsp:cNvSpPr/>
      </dsp:nvSpPr>
      <dsp:spPr>
        <a:xfrm rot="5400000">
          <a:off x="1939302" y="4235463"/>
          <a:ext cx="225850" cy="2710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E" sz="1100" kern="1200"/>
        </a:p>
      </dsp:txBody>
      <dsp:txXfrm rot="-5400000">
        <a:off x="1970922" y="4258048"/>
        <a:ext cx="162612" cy="158095"/>
      </dsp:txXfrm>
    </dsp:sp>
    <dsp:sp modelId="{591D3E82-D3E9-4C32-ABEC-7C0EF0A27754}">
      <dsp:nvSpPr>
        <dsp:cNvPr id="0" name=""/>
        <dsp:cNvSpPr/>
      </dsp:nvSpPr>
      <dsp:spPr>
        <a:xfrm>
          <a:off x="847693" y="4521540"/>
          <a:ext cx="2409068" cy="60226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E" sz="1800" b="1" kern="1200" dirty="0">
              <a:solidFill>
                <a:schemeClr val="tx1">
                  <a:lumMod val="65000"/>
                  <a:lumOff val="35000"/>
                </a:schemeClr>
              </a:solidFill>
            </a:rPr>
            <a:t>Plant Wide Analytics &amp; Intelligence Dashboard</a:t>
          </a:r>
        </a:p>
      </dsp:txBody>
      <dsp:txXfrm>
        <a:off x="865333" y="4539180"/>
        <a:ext cx="2373788" cy="5669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eaLnBrk="1" fontAlgn="auto" hangingPunct="1">
              <a:spcBef>
                <a:spcPts val="0"/>
              </a:spcBef>
              <a:spcAft>
                <a:spcPts val="0"/>
              </a:spcAft>
              <a:defRPr sz="1300">
                <a:latin typeface="+mn-lt"/>
                <a:cs typeface="+mn-cs"/>
              </a:defRPr>
            </a:lvl1pPr>
          </a:lstStyle>
          <a:p>
            <a:pPr>
              <a:defRPr/>
            </a:pPr>
            <a:endParaRPr lang="en-IE"/>
          </a:p>
        </p:txBody>
      </p:sp>
      <p:sp>
        <p:nvSpPr>
          <p:cNvPr id="3" name="Date Placeholder 2"/>
          <p:cNvSpPr>
            <a:spLocks noGrp="1"/>
          </p:cNvSpPr>
          <p:nvPr>
            <p:ph type="dt" idx="1"/>
          </p:nvPr>
        </p:nvSpPr>
        <p:spPr>
          <a:xfrm>
            <a:off x="4021138" y="0"/>
            <a:ext cx="3076575" cy="511175"/>
          </a:xfrm>
          <a:prstGeom prst="rect">
            <a:avLst/>
          </a:prstGeom>
        </p:spPr>
        <p:txBody>
          <a:bodyPr vert="horz" lIns="99048" tIns="49524" rIns="99048" bIns="49524" rtlCol="0"/>
          <a:lstStyle>
            <a:lvl1pPr algn="r" eaLnBrk="1" fontAlgn="auto" hangingPunct="1">
              <a:spcBef>
                <a:spcPts val="0"/>
              </a:spcBef>
              <a:spcAft>
                <a:spcPts val="0"/>
              </a:spcAft>
              <a:defRPr sz="1300">
                <a:latin typeface="+mn-lt"/>
                <a:cs typeface="+mn-cs"/>
              </a:defRPr>
            </a:lvl1pPr>
          </a:lstStyle>
          <a:p>
            <a:pPr>
              <a:defRPr/>
            </a:pPr>
            <a:fld id="{AE5DFA9E-0CDC-4B1D-88E7-E90381625578}" type="datetimeFigureOut">
              <a:rPr lang="en-IE"/>
              <a:pPr>
                <a:defRPr/>
              </a:pPr>
              <a:t>02/06/2017</a:t>
            </a:fld>
            <a:endParaRPr lang="en-IE"/>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IE"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E"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eaLnBrk="1" fontAlgn="auto" hangingPunct="1">
              <a:spcBef>
                <a:spcPts val="0"/>
              </a:spcBef>
              <a:spcAft>
                <a:spcPts val="0"/>
              </a:spcAft>
              <a:defRPr sz="1300">
                <a:latin typeface="+mn-lt"/>
                <a:cs typeface="+mn-cs"/>
              </a:defRPr>
            </a:lvl1pPr>
          </a:lstStyle>
          <a:p>
            <a:pPr>
              <a:defRPr/>
            </a:pPr>
            <a:endParaRPr lang="en-I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Calibri" panose="020F0502020204030204" pitchFamily="34" charset="0"/>
              </a:defRPr>
            </a:lvl1pPr>
          </a:lstStyle>
          <a:p>
            <a:pPr>
              <a:defRPr/>
            </a:pPr>
            <a:fld id="{63038AAE-0641-400C-B6B3-9817230066E2}" type="slidenum">
              <a:rPr lang="en-IE" altLang="en-US"/>
              <a:pPr>
                <a:defRPr/>
              </a:pPr>
              <a:t>‹#›</a:t>
            </a:fld>
            <a:endParaRPr lang="en-IE"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E"/>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074EEA-937D-4C9E-B5D1-083C609CB56E}" type="slidenum">
              <a:rPr lang="en-IE" smtClean="0"/>
              <a:pPr fontAlgn="base">
                <a:spcBef>
                  <a:spcPct val="0"/>
                </a:spcBef>
                <a:spcAft>
                  <a:spcPct val="0"/>
                </a:spcAft>
                <a:defRPr/>
              </a:pPr>
              <a:t>1</a:t>
            </a:fld>
            <a:endParaRPr lang="en-IE"/>
          </a:p>
        </p:txBody>
      </p:sp>
    </p:spTree>
    <p:extLst>
      <p:ext uri="{BB962C8B-B14F-4D97-AF65-F5344CB8AC3E}">
        <p14:creationId xmlns:p14="http://schemas.microsoft.com/office/powerpoint/2010/main" val="322659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6/2/2017 4:10 PM</a:t>
            </a:fld>
            <a:endParaRPr lang="en-US" dirty="0"/>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AB6D71-000B-4540-8170-42EC5DB64BF6}" type="slidenum">
              <a:rPr lang="en-US" altLang="en-US" smtClean="0">
                <a:latin typeface="Calibri" panose="020F0502020204030204" pitchFamily="34" charset="0"/>
              </a:rPr>
              <a:pPr/>
              <a:t>10</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11</a:t>
            </a:fld>
            <a:endParaRPr lang="en-IE"/>
          </a:p>
        </p:txBody>
      </p:sp>
    </p:spTree>
    <p:extLst>
      <p:ext uri="{BB962C8B-B14F-4D97-AF65-F5344CB8AC3E}">
        <p14:creationId xmlns:p14="http://schemas.microsoft.com/office/powerpoint/2010/main" val="411525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12</a:t>
            </a:fld>
            <a:endParaRPr lang="en-IE"/>
          </a:p>
        </p:txBody>
      </p:sp>
    </p:spTree>
    <p:extLst>
      <p:ext uri="{BB962C8B-B14F-4D97-AF65-F5344CB8AC3E}">
        <p14:creationId xmlns:p14="http://schemas.microsoft.com/office/powerpoint/2010/main" val="199780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13</a:t>
            </a:fld>
            <a:endParaRPr lang="en-IE"/>
          </a:p>
        </p:txBody>
      </p:sp>
    </p:spTree>
    <p:extLst>
      <p:ext uri="{BB962C8B-B14F-4D97-AF65-F5344CB8AC3E}">
        <p14:creationId xmlns:p14="http://schemas.microsoft.com/office/powerpoint/2010/main" val="1180980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a:t>Red listening - Blue</a:t>
            </a:r>
            <a:r>
              <a:rPr lang="en-IE" baseline="0" dirty="0"/>
              <a:t> building - Orange referencing - Green defining - Brown documenting – purple communicating</a:t>
            </a:r>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14</a:t>
            </a:fld>
            <a:endParaRPr lang="en-IE"/>
          </a:p>
        </p:txBody>
      </p:sp>
    </p:spTree>
    <p:extLst>
      <p:ext uri="{BB962C8B-B14F-4D97-AF65-F5344CB8AC3E}">
        <p14:creationId xmlns:p14="http://schemas.microsoft.com/office/powerpoint/2010/main" val="3365708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15</a:t>
            </a:fld>
            <a:endParaRPr lang="en-IE"/>
          </a:p>
        </p:txBody>
      </p:sp>
    </p:spTree>
    <p:extLst>
      <p:ext uri="{BB962C8B-B14F-4D97-AF65-F5344CB8AC3E}">
        <p14:creationId xmlns:p14="http://schemas.microsoft.com/office/powerpoint/2010/main" val="196118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16</a:t>
            </a:fld>
            <a:endParaRPr lang="en-IE"/>
          </a:p>
        </p:txBody>
      </p:sp>
    </p:spTree>
    <p:extLst>
      <p:ext uri="{BB962C8B-B14F-4D97-AF65-F5344CB8AC3E}">
        <p14:creationId xmlns:p14="http://schemas.microsoft.com/office/powerpoint/2010/main" val="204994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18</a:t>
            </a:fld>
            <a:endParaRPr lang="en-IE"/>
          </a:p>
        </p:txBody>
      </p:sp>
    </p:spTree>
    <p:extLst>
      <p:ext uri="{BB962C8B-B14F-4D97-AF65-F5344CB8AC3E}">
        <p14:creationId xmlns:p14="http://schemas.microsoft.com/office/powerpoint/2010/main" val="3886335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a:t>Training</a:t>
            </a:r>
            <a:r>
              <a:rPr lang="en-IE" baseline="0" dirty="0"/>
              <a:t> – Masters course</a:t>
            </a:r>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19</a:t>
            </a:fld>
            <a:endParaRPr lang="en-IE"/>
          </a:p>
        </p:txBody>
      </p:sp>
    </p:spTree>
    <p:extLst>
      <p:ext uri="{BB962C8B-B14F-4D97-AF65-F5344CB8AC3E}">
        <p14:creationId xmlns:p14="http://schemas.microsoft.com/office/powerpoint/2010/main" val="2972911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20</a:t>
            </a:fld>
            <a:endParaRPr lang="en-IE"/>
          </a:p>
        </p:txBody>
      </p:sp>
    </p:spTree>
    <p:extLst>
      <p:ext uri="{BB962C8B-B14F-4D97-AF65-F5344CB8AC3E}">
        <p14:creationId xmlns:p14="http://schemas.microsoft.com/office/powerpoint/2010/main" val="162162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a:t>Doubled the company in the last 4 years.  </a:t>
            </a:r>
          </a:p>
          <a:p>
            <a:pPr eaLnBrk="1" hangingPunct="1">
              <a:spcBef>
                <a:spcPct val="0"/>
              </a:spcBef>
            </a:pPr>
            <a:r>
              <a:rPr lang="en-IE" altLang="en-US"/>
              <a:t>33% of our sales are Export based</a:t>
            </a:r>
          </a:p>
          <a:p>
            <a:pPr eaLnBrk="1" hangingPunct="1">
              <a:spcBef>
                <a:spcPct val="0"/>
              </a:spcBef>
            </a:pPr>
            <a:r>
              <a:rPr lang="en-IE" altLang="en-US"/>
              <a:t>2015 showed an increase of 30% on 2014.</a:t>
            </a:r>
          </a:p>
          <a:p>
            <a:pPr eaLnBrk="1" hangingPunct="1">
              <a:spcBef>
                <a:spcPct val="0"/>
              </a:spcBef>
            </a:pPr>
            <a:endParaRPr lang="en-IE" altLang="en-US"/>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9EBC7A-4C06-4D2E-BE4B-3A55C4C834AC}" type="slidenum">
              <a:rPr lang="en-IE" altLang="en-US" sz="1300" smtClean="0"/>
              <a:pPr>
                <a:spcBef>
                  <a:spcPct val="0"/>
                </a:spcBef>
              </a:pPr>
              <a:t>2</a:t>
            </a:fld>
            <a:endParaRPr lang="en-IE"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a:t>Systems should tie into your strategy and the culture you are trying to build</a:t>
            </a:r>
          </a:p>
          <a:p>
            <a:pPr eaLnBrk="1" hangingPunct="1">
              <a:spcBef>
                <a:spcPct val="0"/>
              </a:spcBef>
            </a:pPr>
            <a:endParaRPr lang="en-IE" altLang="en-US"/>
          </a:p>
          <a:p>
            <a:pPr eaLnBrk="1" hangingPunct="1">
              <a:spcBef>
                <a:spcPct val="0"/>
              </a:spcBef>
            </a:pPr>
            <a:r>
              <a:rPr lang="en-IE" altLang="en-US"/>
              <a:t>Shingo really focuses on principles and behaviours. </a:t>
            </a:r>
          </a:p>
          <a:p>
            <a:pPr eaLnBrk="1" hangingPunct="1">
              <a:spcBef>
                <a:spcPct val="0"/>
              </a:spcBef>
            </a:pPr>
            <a:endParaRPr lang="en-IE" altLang="en-US"/>
          </a:p>
          <a:p>
            <a:pPr eaLnBrk="1" hangingPunct="1">
              <a:spcBef>
                <a:spcPct val="0"/>
              </a:spcBef>
            </a:pPr>
            <a:r>
              <a:rPr lang="en-IE" altLang="en-US"/>
              <a:t>We can all fall into the trap of plucking systems and tools and using them in isolation – may get some quick wins but then you get the Caffeine Kick and then the Dive</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B0D5A24-CF37-467F-8318-93284DF68BE7}" type="slidenum">
              <a:rPr lang="en-IE" altLang="en-US" sz="1300" smtClean="0"/>
              <a:pPr>
                <a:spcBef>
                  <a:spcPct val="0"/>
                </a:spcBef>
              </a:pPr>
              <a:t>21</a:t>
            </a:fld>
            <a:endParaRPr lang="en-IE" altLang="en-US" sz="1300"/>
          </a:p>
        </p:txBody>
      </p:sp>
    </p:spTree>
    <p:extLst>
      <p:ext uri="{BB962C8B-B14F-4D97-AF65-F5344CB8AC3E}">
        <p14:creationId xmlns:p14="http://schemas.microsoft.com/office/powerpoint/2010/main" val="334937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t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A7F48F-A68A-4D3B-8234-B3735A8D58A8}" type="slidenum">
              <a:rPr lang="en-IE" altLang="en-US" sz="1300" smtClean="0"/>
              <a:pPr>
                <a:spcBef>
                  <a:spcPct val="0"/>
                </a:spcBef>
              </a:pPr>
              <a:t>22</a:t>
            </a:fld>
            <a:endParaRPr lang="en-IE" altLang="en-US" sz="1300"/>
          </a:p>
        </p:txBody>
      </p:sp>
    </p:spTree>
    <p:extLst>
      <p:ext uri="{BB962C8B-B14F-4D97-AF65-F5344CB8AC3E}">
        <p14:creationId xmlns:p14="http://schemas.microsoft.com/office/powerpoint/2010/main" val="2578727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23</a:t>
            </a:fld>
            <a:endParaRPr lang="en-IE"/>
          </a:p>
        </p:txBody>
      </p:sp>
    </p:spTree>
    <p:extLst>
      <p:ext uri="{BB962C8B-B14F-4D97-AF65-F5344CB8AC3E}">
        <p14:creationId xmlns:p14="http://schemas.microsoft.com/office/powerpoint/2010/main" val="208431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24</a:t>
            </a:fld>
            <a:endParaRPr lang="en-IE"/>
          </a:p>
        </p:txBody>
      </p:sp>
    </p:spTree>
    <p:extLst>
      <p:ext uri="{BB962C8B-B14F-4D97-AF65-F5344CB8AC3E}">
        <p14:creationId xmlns:p14="http://schemas.microsoft.com/office/powerpoint/2010/main" val="3648557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pPr>
              <a:defRPr/>
            </a:pPr>
            <a:fld id="{0F7C908D-5E45-4772-B40B-DF48F57551F2}" type="slidenum">
              <a:rPr lang="en-IE" smtClean="0"/>
              <a:pPr>
                <a:defRPr/>
              </a:pPr>
              <a:t>25</a:t>
            </a:fld>
            <a:endParaRPr lang="en-IE"/>
          </a:p>
        </p:txBody>
      </p:sp>
    </p:spTree>
    <p:extLst>
      <p:ext uri="{BB962C8B-B14F-4D97-AF65-F5344CB8AC3E}">
        <p14:creationId xmlns:p14="http://schemas.microsoft.com/office/powerpoint/2010/main" val="3598440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pPr>
              <a:defRPr/>
            </a:pPr>
            <a:fld id="{63038AAE-0641-400C-B6B3-9817230066E2}" type="slidenum">
              <a:rPr lang="en-IE" altLang="en-US" smtClean="0"/>
              <a:pPr>
                <a:defRPr/>
              </a:pPr>
              <a:t>3</a:t>
            </a:fld>
            <a:endParaRPr lang="en-IE" altLang="en-US"/>
          </a:p>
        </p:txBody>
      </p:sp>
    </p:spTree>
    <p:extLst>
      <p:ext uri="{BB962C8B-B14F-4D97-AF65-F5344CB8AC3E}">
        <p14:creationId xmlns:p14="http://schemas.microsoft.com/office/powerpoint/2010/main" val="158517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pPr>
              <a:defRPr/>
            </a:pPr>
            <a:fld id="{63038AAE-0641-400C-B6B3-9817230066E2}" type="slidenum">
              <a:rPr lang="en-IE" altLang="en-US" smtClean="0"/>
              <a:pPr>
                <a:defRPr/>
              </a:pPr>
              <a:t>4</a:t>
            </a:fld>
            <a:endParaRPr lang="en-IE" altLang="en-US"/>
          </a:p>
        </p:txBody>
      </p:sp>
    </p:spTree>
    <p:extLst>
      <p:ext uri="{BB962C8B-B14F-4D97-AF65-F5344CB8AC3E}">
        <p14:creationId xmlns:p14="http://schemas.microsoft.com/office/powerpoint/2010/main" val="3718156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6/2/2017 4:10 PM</a:t>
            </a:fld>
            <a:endParaRPr lang="en-US" dirty="0"/>
          </a:p>
        </p:txBody>
      </p:sp>
      <p:sp>
        <p:nvSpPr>
          <p:cNvPr id="102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19BC54-EF38-452B-AFA4-6456A3E401C4}" type="slidenum">
              <a:rPr lang="en-US" altLang="en-US" smtClean="0">
                <a:latin typeface="Calibri" panose="020F0502020204030204" pitchFamily="34" charset="0"/>
              </a:rPr>
              <a:pPr/>
              <a:t>5</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6/2/2017 4:10 PM</a:t>
            </a:fld>
            <a:endParaRPr lang="en-US" dirty="0"/>
          </a:p>
        </p:txBody>
      </p:sp>
      <p:sp>
        <p:nvSpPr>
          <p:cNvPr id="1229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987531-9D71-4489-9AEC-089B24125BFD}" type="slidenum">
              <a:rPr lang="en-US" altLang="en-US" smtClean="0">
                <a:latin typeface="Calibri" panose="020F0502020204030204" pitchFamily="34" charset="0"/>
              </a:rPr>
              <a:pPr/>
              <a:t>6</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eaLnBrk="1" hangingPunct="1">
              <a:lnSpc>
                <a:spcPct val="140000"/>
              </a:lnSpc>
              <a:spcBef>
                <a:spcPct val="0"/>
              </a:spcBef>
              <a:defRPr/>
            </a:pPr>
            <a:r>
              <a:rPr lang="en-GB" altLang="en-US" sz="2000" i="1" dirty="0">
                <a:solidFill>
                  <a:srgbClr val="002060"/>
                </a:solidFill>
                <a:latin typeface="Arial" panose="020B0604020202020204" pitchFamily="34" charset="0"/>
              </a:rPr>
              <a:t>Members of the Microsoft ISV Programme</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.NET Technologies &amp; Cloud Computing</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CRM / XRM</a:t>
            </a:r>
            <a:br>
              <a:rPr lang="en-GB" altLang="en-US" sz="1800" dirty="0">
                <a:latin typeface="Arial" panose="020B0604020202020204" pitchFamily="34" charset="0"/>
              </a:rPr>
            </a:br>
            <a:endParaRPr lang="en-GB" altLang="en-US" sz="1800" dirty="0">
              <a:latin typeface="Arial" panose="020B0604020202020204" pitchFamily="34" charset="0"/>
            </a:endParaRPr>
          </a:p>
          <a:p>
            <a:pPr eaLnBrk="1" hangingPunct="1">
              <a:lnSpc>
                <a:spcPct val="140000"/>
              </a:lnSpc>
              <a:spcBef>
                <a:spcPct val="0"/>
              </a:spcBef>
              <a:buFont typeface="Arial" panose="020B0604020202020204" pitchFamily="34" charset="0"/>
              <a:buNone/>
              <a:defRPr/>
            </a:pPr>
            <a:r>
              <a:rPr lang="en-GB" altLang="en-US" sz="2000" i="1" dirty="0">
                <a:solidFill>
                  <a:srgbClr val="002060"/>
                </a:solidFill>
                <a:latin typeface="Arial" panose="020B0604020202020204" pitchFamily="34" charset="0"/>
              </a:rPr>
              <a:t>Data Analytics &amp;  Visualisation</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Real time Performance Monitoring of KPIs</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Manufacturing Intelligence</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Transaction Management and Integration</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Analytics &amp; Reporting</a:t>
            </a:r>
          </a:p>
          <a:p>
            <a:pPr eaLnBrk="1" hangingPunct="1">
              <a:lnSpc>
                <a:spcPct val="140000"/>
              </a:lnSpc>
              <a:spcBef>
                <a:spcPct val="0"/>
              </a:spcBef>
              <a:defRPr/>
            </a:pPr>
            <a:endParaRPr lang="en-GB" altLang="en-US" sz="2000" dirty="0">
              <a:latin typeface="Arial" panose="020B0604020202020204" pitchFamily="34" charset="0"/>
            </a:endParaRPr>
          </a:p>
          <a:p>
            <a:pPr eaLnBrk="1" hangingPunct="1">
              <a:lnSpc>
                <a:spcPct val="140000"/>
              </a:lnSpc>
              <a:spcBef>
                <a:spcPct val="0"/>
              </a:spcBef>
              <a:defRPr/>
            </a:pPr>
            <a:r>
              <a:rPr lang="en-GB" altLang="en-US" sz="2000" i="1" dirty="0">
                <a:solidFill>
                  <a:srgbClr val="002060"/>
                </a:solidFill>
                <a:latin typeface="Arial" panose="020B0604020202020204" pitchFamily="34" charset="0"/>
              </a:rPr>
              <a:t>Partnership with </a:t>
            </a:r>
            <a:r>
              <a:rPr lang="en-GB" altLang="en-US" sz="2000" i="1" dirty="0" err="1">
                <a:solidFill>
                  <a:srgbClr val="002060"/>
                </a:solidFill>
                <a:latin typeface="Arial" panose="020B0604020202020204" pitchFamily="34" charset="0"/>
              </a:rPr>
              <a:t>Datanet</a:t>
            </a:r>
            <a:r>
              <a:rPr lang="en-GB" altLang="en-US" sz="2000" i="1" dirty="0">
                <a:solidFill>
                  <a:srgbClr val="002060"/>
                </a:solidFill>
                <a:latin typeface="Arial" panose="020B0604020202020204" pitchFamily="34" charset="0"/>
              </a:rPr>
              <a:t> Quality Systems</a:t>
            </a:r>
          </a:p>
          <a:p>
            <a:pPr lvl="1" eaLnBrk="1" hangingPunct="1">
              <a:lnSpc>
                <a:spcPct val="140000"/>
              </a:lnSpc>
              <a:spcBef>
                <a:spcPct val="0"/>
              </a:spcBef>
              <a:buFont typeface="Arial" panose="020B0604020202020204" pitchFamily="34" charset="0"/>
              <a:buChar char="•"/>
              <a:defRPr/>
            </a:pPr>
            <a:r>
              <a:rPr lang="en-GB" altLang="en-US" sz="1800" dirty="0">
                <a:latin typeface="Arial" panose="020B0604020202020204" pitchFamily="34" charset="0"/>
              </a:rPr>
              <a:t>SPC Distributor and Integrator in Ireland</a:t>
            </a:r>
          </a:p>
          <a:p>
            <a:pPr>
              <a:defRPr/>
            </a:pPr>
            <a:endParaRPr lang="en-IE" altLang="en-US" dirty="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F307C-985C-4F89-95C9-9418CBBEE6E8}" type="slidenum">
              <a:rPr lang="en-IE" altLang="en-US" sz="1300" smtClean="0"/>
              <a:pPr>
                <a:spcBef>
                  <a:spcPct val="0"/>
                </a:spcBef>
              </a:pPr>
              <a:t>7</a:t>
            </a:fld>
            <a:endParaRPr lang="en-IE"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6/2/2017 4:10 PM</a:t>
            </a:fld>
            <a:endParaRPr lang="en-US" dirty="0"/>
          </a:p>
        </p:txBody>
      </p:sp>
      <p:sp>
        <p:nvSpPr>
          <p:cNvPr id="1639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6BAEC1-DD30-4A3A-BE83-D8E4B64EFCBD}" type="slidenum">
              <a:rPr lang="en-US" altLang="en-US" smtClean="0">
                <a:latin typeface="Calibri" panose="020F0502020204030204" pitchFamily="34" charset="0"/>
              </a:rPr>
              <a:pPr/>
              <a:t>8</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We utilise Iconics technologies and toolkits to develop solutions for the Life Sciences and General Manufacturing</a:t>
            </a:r>
          </a:p>
          <a:p>
            <a:endParaRPr lang="en-IE" altLang="en-US"/>
          </a:p>
          <a:p>
            <a:r>
              <a:rPr lang="en-IE" altLang="en-US"/>
              <a:t>We work very closely with companies who are focused on Continuous Improvement and Operational Excellence, and companies who have achieved or are on the journey to achieve Shingo.</a:t>
            </a:r>
          </a:p>
          <a:p>
            <a:endParaRPr lang="en-IE" altLang="en-US"/>
          </a:p>
          <a:p>
            <a:r>
              <a:rPr lang="en-IE" altLang="en-US"/>
              <a:t>KPI Visualisation is a key focus area for us and there is huge demand for delivering systems which ultimately empower people to make more informed decisions including providing front line Operations staff with the necessary decision support tools to help them identify areas of opportunity and deliver cost savings and efficiency gains</a:t>
            </a:r>
          </a:p>
          <a:p>
            <a:endParaRPr lang="en-IE" altLang="en-US"/>
          </a:p>
          <a:p>
            <a:r>
              <a:rPr lang="en-IE" altLang="en-US"/>
              <a:t>We see ourselves as being the Technology Partner for these companies and help them apply technology to the Lean practices.</a:t>
            </a:r>
          </a:p>
        </p:txBody>
      </p:sp>
      <p:sp>
        <p:nvSpPr>
          <p:cNvPr id="4" name="Header Placeholder 3"/>
          <p:cNvSpPr>
            <a:spLocks noGrp="1"/>
          </p:cNvSpPr>
          <p:nvPr>
            <p:ph type="hdr" sz="quarter"/>
          </p:nvPr>
        </p:nvSpPr>
        <p:spPr/>
        <p:txBody>
          <a:bodyPr/>
          <a:lstStyle/>
          <a:p>
            <a:pPr>
              <a:defRPr/>
            </a:pPr>
            <a:r>
              <a:rPr lang="en-US"/>
              <a:t>ICONICS Worldwide Customer Summit, September 23-26, 2013, Newport, RI, USA</a:t>
            </a:r>
            <a:endParaRPr lang="en-US" dirty="0"/>
          </a:p>
        </p:txBody>
      </p:sp>
      <p:sp>
        <p:nvSpPr>
          <p:cNvPr id="5" name="Footer Placeholder 4"/>
          <p:cNvSpPr>
            <a:spLocks noGrp="1"/>
          </p:cNvSpPr>
          <p:nvPr>
            <p:ph type="ftr" sz="quarter" idx="4"/>
          </p:nvPr>
        </p:nvSpPr>
        <p:spPr/>
        <p:txBody>
          <a:bodyPr/>
          <a:lstStyle/>
          <a:p>
            <a:pPr marL="406034" defTabSz="931467" eaLnBrk="0" hangingPunct="0">
              <a:defRPr/>
            </a:pP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ICONICS, Inc. All rights reserved. Specifications are subject to change without notice. AnalytiX and its respective modules are registered trademarks of ICONICS, Inc. GENESIS64, GENESIS32, Hyper Historian, BizViz, PortalWorX, MobileHMI and their respective modules, OPC-To-The-Core, and Visualize Your Enterprise are trademarks of ICONICS, Inc. Other product and company names mentioned herein may be trademarks of their respective owners.</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p>
            <a:pPr>
              <a:defRPr/>
            </a:pPr>
            <a:fld id="{2DFDA5C7-BBAE-481E-8BF7-731156A2E2C1}" type="datetime8">
              <a:rPr lang="en-US" smtClean="0"/>
              <a:pPr>
                <a:defRPr/>
              </a:pPr>
              <a:t>6/2/2017 4:10 PM</a:t>
            </a:fld>
            <a:endParaRPr lang="en-US" dirty="0"/>
          </a:p>
        </p:txBody>
      </p:sp>
      <p:sp>
        <p:nvSpPr>
          <p:cNvPr id="18439"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F8854DF-8A5E-4609-89D1-2543D87F5DD2}" type="slidenum">
              <a:rPr lang="en-US" altLang="en-US" smtClean="0">
                <a:latin typeface="Calibri" panose="020F0502020204030204" pitchFamily="34" charset="0"/>
              </a:rPr>
              <a:pPr/>
              <a:t>9</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E"/>
          </a:p>
        </p:txBody>
      </p:sp>
      <p:sp>
        <p:nvSpPr>
          <p:cNvPr id="4" name="Date Placeholder 3"/>
          <p:cNvSpPr>
            <a:spLocks noGrp="1"/>
          </p:cNvSpPr>
          <p:nvPr>
            <p:ph type="dt" sz="half" idx="10"/>
          </p:nvPr>
        </p:nvSpPr>
        <p:spPr/>
        <p:txBody>
          <a:bodyPr/>
          <a:lstStyle>
            <a:lvl1pPr>
              <a:defRPr/>
            </a:lvl1pPr>
          </a:lstStyle>
          <a:p>
            <a:pPr>
              <a:defRPr/>
            </a:pPr>
            <a:fld id="{CA3A9E58-0769-4650-A466-ECA80C035256}" type="datetime1">
              <a:rPr lang="en-IE"/>
              <a:pPr>
                <a:defRPr/>
              </a:pPr>
              <a:t>02/06/2017</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8E736FE7-D208-43CA-9AA9-F59512B70011}" type="slidenum">
              <a:rPr lang="en-IE" altLang="en-US"/>
              <a:pPr>
                <a:defRPr/>
              </a:pPr>
              <a:t>‹#›</a:t>
            </a:fld>
            <a:endParaRPr lang="en-IE" altLang="en-US"/>
          </a:p>
        </p:txBody>
      </p:sp>
    </p:spTree>
    <p:extLst>
      <p:ext uri="{BB962C8B-B14F-4D97-AF65-F5344CB8AC3E}">
        <p14:creationId xmlns:p14="http://schemas.microsoft.com/office/powerpoint/2010/main" val="1990621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lvl1pPr>
              <a:defRPr/>
            </a:lvl1pPr>
          </a:lstStyle>
          <a:p>
            <a:pPr>
              <a:defRPr/>
            </a:pPr>
            <a:fld id="{BD8F0A4B-1FE8-46D1-834C-A4FAB205D1F2}" type="datetime1">
              <a:rPr lang="en-IE"/>
              <a:pPr>
                <a:defRPr/>
              </a:pPr>
              <a:t>02/06/2017</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AB3C7068-3E09-4147-9E63-79AA7B258D10}" type="slidenum">
              <a:rPr lang="en-IE" altLang="en-US"/>
              <a:pPr>
                <a:defRPr/>
              </a:pPr>
              <a:t>‹#›</a:t>
            </a:fld>
            <a:endParaRPr lang="en-IE" altLang="en-US"/>
          </a:p>
        </p:txBody>
      </p:sp>
    </p:spTree>
    <p:extLst>
      <p:ext uri="{BB962C8B-B14F-4D97-AF65-F5344CB8AC3E}">
        <p14:creationId xmlns:p14="http://schemas.microsoft.com/office/powerpoint/2010/main" val="296716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lvl1pPr>
              <a:defRPr/>
            </a:lvl1pPr>
          </a:lstStyle>
          <a:p>
            <a:pPr>
              <a:defRPr/>
            </a:pPr>
            <a:fld id="{9A58EB47-89AC-4316-9D6D-5F3ECCA9AF74}" type="datetime1">
              <a:rPr lang="en-IE"/>
              <a:pPr>
                <a:defRPr/>
              </a:pPr>
              <a:t>02/06/2017</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7EB2BA69-32D5-4CAE-84B0-F5D71C292798}" type="slidenum">
              <a:rPr lang="en-IE" altLang="en-US"/>
              <a:pPr>
                <a:defRPr/>
              </a:pPr>
              <a:t>‹#›</a:t>
            </a:fld>
            <a:endParaRPr lang="en-IE" altLang="en-US"/>
          </a:p>
        </p:txBody>
      </p:sp>
    </p:spTree>
    <p:extLst>
      <p:ext uri="{BB962C8B-B14F-4D97-AF65-F5344CB8AC3E}">
        <p14:creationId xmlns:p14="http://schemas.microsoft.com/office/powerpoint/2010/main" val="3706698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lvl1pPr>
              <a:defRPr/>
            </a:lvl1pPr>
          </a:lstStyle>
          <a:p>
            <a:pPr>
              <a:defRPr/>
            </a:pPr>
            <a:fld id="{E0A3336F-F3B5-4FEB-80CD-352A988A0CFF}" type="datetime1">
              <a:rPr lang="en-IE"/>
              <a:pPr>
                <a:defRPr/>
              </a:pPr>
              <a:t>02/06/2017</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A1764CAA-8808-4C51-9489-64346A8A83D8}" type="slidenum">
              <a:rPr lang="en-IE" altLang="en-US"/>
              <a:pPr>
                <a:defRPr/>
              </a:pPr>
              <a:t>‹#›</a:t>
            </a:fld>
            <a:endParaRPr lang="en-IE" altLang="en-US"/>
          </a:p>
        </p:txBody>
      </p:sp>
    </p:spTree>
    <p:extLst>
      <p:ext uri="{BB962C8B-B14F-4D97-AF65-F5344CB8AC3E}">
        <p14:creationId xmlns:p14="http://schemas.microsoft.com/office/powerpoint/2010/main" val="24106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40ED6F8-CDC3-463E-B124-576D62CBC779}" type="datetime1">
              <a:rPr lang="en-IE"/>
              <a:pPr>
                <a:defRPr/>
              </a:pPr>
              <a:t>02/06/2017</a:t>
            </a:fld>
            <a:endParaRPr lang="en-IE"/>
          </a:p>
        </p:txBody>
      </p:sp>
      <p:sp>
        <p:nvSpPr>
          <p:cNvPr id="5" name="Footer Placeholder 4"/>
          <p:cNvSpPr>
            <a:spLocks noGrp="1"/>
          </p:cNvSpPr>
          <p:nvPr>
            <p:ph type="ftr" sz="quarter" idx="11"/>
          </p:nvPr>
        </p:nvSpPr>
        <p:spPr/>
        <p:txBody>
          <a:bodyPr/>
          <a:lstStyle>
            <a:lvl1pPr>
              <a:defRPr/>
            </a:lvl1pPr>
          </a:lstStyle>
          <a:p>
            <a:pPr>
              <a:defRPr/>
            </a:pPr>
            <a:endParaRPr lang="en-IE"/>
          </a:p>
        </p:txBody>
      </p:sp>
      <p:sp>
        <p:nvSpPr>
          <p:cNvPr id="6" name="Slide Number Placeholder 5"/>
          <p:cNvSpPr>
            <a:spLocks noGrp="1"/>
          </p:cNvSpPr>
          <p:nvPr>
            <p:ph type="sldNum" sz="quarter" idx="12"/>
          </p:nvPr>
        </p:nvSpPr>
        <p:spPr/>
        <p:txBody>
          <a:bodyPr/>
          <a:lstStyle>
            <a:lvl1pPr>
              <a:defRPr/>
            </a:lvl1pPr>
          </a:lstStyle>
          <a:p>
            <a:pPr>
              <a:defRPr/>
            </a:pPr>
            <a:fld id="{8C30193D-5BE0-4236-A422-0BBDECD41B23}" type="slidenum">
              <a:rPr lang="en-IE" altLang="en-US"/>
              <a:pPr>
                <a:defRPr/>
              </a:pPr>
              <a:t>‹#›</a:t>
            </a:fld>
            <a:endParaRPr lang="en-IE" altLang="en-US"/>
          </a:p>
        </p:txBody>
      </p:sp>
    </p:spTree>
    <p:extLst>
      <p:ext uri="{BB962C8B-B14F-4D97-AF65-F5344CB8AC3E}">
        <p14:creationId xmlns:p14="http://schemas.microsoft.com/office/powerpoint/2010/main" val="407210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3"/>
          <p:cNvSpPr>
            <a:spLocks noGrp="1"/>
          </p:cNvSpPr>
          <p:nvPr>
            <p:ph type="dt" sz="half" idx="10"/>
          </p:nvPr>
        </p:nvSpPr>
        <p:spPr/>
        <p:txBody>
          <a:bodyPr/>
          <a:lstStyle>
            <a:lvl1pPr>
              <a:defRPr/>
            </a:lvl1pPr>
          </a:lstStyle>
          <a:p>
            <a:pPr>
              <a:defRPr/>
            </a:pPr>
            <a:fld id="{C6368F2F-A8CB-407E-87BC-9B8EF1D29851}" type="datetime1">
              <a:rPr lang="en-IE"/>
              <a:pPr>
                <a:defRPr/>
              </a:pPr>
              <a:t>02/06/2017</a:t>
            </a:fld>
            <a:endParaRPr lang="en-IE"/>
          </a:p>
        </p:txBody>
      </p:sp>
      <p:sp>
        <p:nvSpPr>
          <p:cNvPr id="6" name="Footer Placeholder 4"/>
          <p:cNvSpPr>
            <a:spLocks noGrp="1"/>
          </p:cNvSpPr>
          <p:nvPr>
            <p:ph type="ftr" sz="quarter" idx="11"/>
          </p:nvPr>
        </p:nvSpPr>
        <p:spPr/>
        <p:txBody>
          <a:bodyPr/>
          <a:lstStyle>
            <a:lvl1pPr>
              <a:defRPr/>
            </a:lvl1pPr>
          </a:lstStyle>
          <a:p>
            <a:pPr>
              <a:defRPr/>
            </a:pPr>
            <a:endParaRPr lang="en-IE"/>
          </a:p>
        </p:txBody>
      </p:sp>
      <p:sp>
        <p:nvSpPr>
          <p:cNvPr id="7" name="Slide Number Placeholder 5"/>
          <p:cNvSpPr>
            <a:spLocks noGrp="1"/>
          </p:cNvSpPr>
          <p:nvPr>
            <p:ph type="sldNum" sz="quarter" idx="12"/>
          </p:nvPr>
        </p:nvSpPr>
        <p:spPr/>
        <p:txBody>
          <a:bodyPr/>
          <a:lstStyle>
            <a:lvl1pPr>
              <a:defRPr/>
            </a:lvl1pPr>
          </a:lstStyle>
          <a:p>
            <a:pPr>
              <a:defRPr/>
            </a:pPr>
            <a:fld id="{940135F6-25AD-4401-A827-D196FCAC973C}" type="slidenum">
              <a:rPr lang="en-IE" altLang="en-US"/>
              <a:pPr>
                <a:defRPr/>
              </a:pPr>
              <a:t>‹#›</a:t>
            </a:fld>
            <a:endParaRPr lang="en-IE" altLang="en-US"/>
          </a:p>
        </p:txBody>
      </p:sp>
    </p:spTree>
    <p:extLst>
      <p:ext uri="{BB962C8B-B14F-4D97-AF65-F5344CB8AC3E}">
        <p14:creationId xmlns:p14="http://schemas.microsoft.com/office/powerpoint/2010/main" val="80756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3"/>
          <p:cNvSpPr>
            <a:spLocks noGrp="1"/>
          </p:cNvSpPr>
          <p:nvPr>
            <p:ph type="dt" sz="half" idx="10"/>
          </p:nvPr>
        </p:nvSpPr>
        <p:spPr/>
        <p:txBody>
          <a:bodyPr/>
          <a:lstStyle>
            <a:lvl1pPr>
              <a:defRPr/>
            </a:lvl1pPr>
          </a:lstStyle>
          <a:p>
            <a:pPr>
              <a:defRPr/>
            </a:pPr>
            <a:fld id="{EAD7E913-B159-41CA-ADF1-F6DC8D6E6B6A}" type="datetime1">
              <a:rPr lang="en-IE"/>
              <a:pPr>
                <a:defRPr/>
              </a:pPr>
              <a:t>02/06/2017</a:t>
            </a:fld>
            <a:endParaRPr lang="en-IE"/>
          </a:p>
        </p:txBody>
      </p:sp>
      <p:sp>
        <p:nvSpPr>
          <p:cNvPr id="8" name="Footer Placeholder 4"/>
          <p:cNvSpPr>
            <a:spLocks noGrp="1"/>
          </p:cNvSpPr>
          <p:nvPr>
            <p:ph type="ftr" sz="quarter" idx="11"/>
          </p:nvPr>
        </p:nvSpPr>
        <p:spPr/>
        <p:txBody>
          <a:bodyPr/>
          <a:lstStyle>
            <a:lvl1pPr>
              <a:defRPr/>
            </a:lvl1pPr>
          </a:lstStyle>
          <a:p>
            <a:pPr>
              <a:defRPr/>
            </a:pPr>
            <a:endParaRPr lang="en-IE"/>
          </a:p>
        </p:txBody>
      </p:sp>
      <p:sp>
        <p:nvSpPr>
          <p:cNvPr id="9" name="Slide Number Placeholder 5"/>
          <p:cNvSpPr>
            <a:spLocks noGrp="1"/>
          </p:cNvSpPr>
          <p:nvPr>
            <p:ph type="sldNum" sz="quarter" idx="12"/>
          </p:nvPr>
        </p:nvSpPr>
        <p:spPr/>
        <p:txBody>
          <a:bodyPr/>
          <a:lstStyle>
            <a:lvl1pPr>
              <a:defRPr/>
            </a:lvl1pPr>
          </a:lstStyle>
          <a:p>
            <a:pPr>
              <a:defRPr/>
            </a:pPr>
            <a:fld id="{440F3D1E-C0DD-41D1-AA71-2EC18B4E6215}" type="slidenum">
              <a:rPr lang="en-IE" altLang="en-US"/>
              <a:pPr>
                <a:defRPr/>
              </a:pPr>
              <a:t>‹#›</a:t>
            </a:fld>
            <a:endParaRPr lang="en-IE" altLang="en-US"/>
          </a:p>
        </p:txBody>
      </p:sp>
    </p:spTree>
    <p:extLst>
      <p:ext uri="{BB962C8B-B14F-4D97-AF65-F5344CB8AC3E}">
        <p14:creationId xmlns:p14="http://schemas.microsoft.com/office/powerpoint/2010/main" val="1797867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3"/>
          <p:cNvSpPr>
            <a:spLocks noGrp="1"/>
          </p:cNvSpPr>
          <p:nvPr>
            <p:ph type="dt" sz="half" idx="10"/>
          </p:nvPr>
        </p:nvSpPr>
        <p:spPr/>
        <p:txBody>
          <a:bodyPr/>
          <a:lstStyle>
            <a:lvl1pPr>
              <a:defRPr/>
            </a:lvl1pPr>
          </a:lstStyle>
          <a:p>
            <a:pPr>
              <a:defRPr/>
            </a:pPr>
            <a:fld id="{DBF8C18E-91B0-41B1-8DD8-AD4541C94595}" type="datetime1">
              <a:rPr lang="en-IE"/>
              <a:pPr>
                <a:defRPr/>
              </a:pPr>
              <a:t>02/06/2017</a:t>
            </a:fld>
            <a:endParaRPr lang="en-IE"/>
          </a:p>
        </p:txBody>
      </p:sp>
      <p:sp>
        <p:nvSpPr>
          <p:cNvPr id="4" name="Footer Placeholder 4"/>
          <p:cNvSpPr>
            <a:spLocks noGrp="1"/>
          </p:cNvSpPr>
          <p:nvPr>
            <p:ph type="ftr" sz="quarter" idx="11"/>
          </p:nvPr>
        </p:nvSpPr>
        <p:spPr/>
        <p:txBody>
          <a:bodyPr/>
          <a:lstStyle>
            <a:lvl1pPr>
              <a:defRPr/>
            </a:lvl1pPr>
          </a:lstStyle>
          <a:p>
            <a:pPr>
              <a:defRPr/>
            </a:pPr>
            <a:endParaRPr lang="en-IE"/>
          </a:p>
        </p:txBody>
      </p:sp>
      <p:sp>
        <p:nvSpPr>
          <p:cNvPr id="5" name="Slide Number Placeholder 5"/>
          <p:cNvSpPr>
            <a:spLocks noGrp="1"/>
          </p:cNvSpPr>
          <p:nvPr>
            <p:ph type="sldNum" sz="quarter" idx="12"/>
          </p:nvPr>
        </p:nvSpPr>
        <p:spPr/>
        <p:txBody>
          <a:bodyPr/>
          <a:lstStyle>
            <a:lvl1pPr>
              <a:defRPr/>
            </a:lvl1pPr>
          </a:lstStyle>
          <a:p>
            <a:pPr>
              <a:defRPr/>
            </a:pPr>
            <a:fld id="{1794F3EB-1445-4DA2-901B-9621130A4467}" type="slidenum">
              <a:rPr lang="en-IE" altLang="en-US"/>
              <a:pPr>
                <a:defRPr/>
              </a:pPr>
              <a:t>‹#›</a:t>
            </a:fld>
            <a:endParaRPr lang="en-IE" altLang="en-US"/>
          </a:p>
        </p:txBody>
      </p:sp>
    </p:spTree>
    <p:extLst>
      <p:ext uri="{BB962C8B-B14F-4D97-AF65-F5344CB8AC3E}">
        <p14:creationId xmlns:p14="http://schemas.microsoft.com/office/powerpoint/2010/main" val="371484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8A75634-DC6B-45C8-B5AA-54E87B1AEF1A}" type="datetime1">
              <a:rPr lang="en-IE"/>
              <a:pPr>
                <a:defRPr/>
              </a:pPr>
              <a:t>02/06/2017</a:t>
            </a:fld>
            <a:endParaRPr lang="en-IE"/>
          </a:p>
        </p:txBody>
      </p:sp>
      <p:sp>
        <p:nvSpPr>
          <p:cNvPr id="3" name="Footer Placeholder 4"/>
          <p:cNvSpPr>
            <a:spLocks noGrp="1"/>
          </p:cNvSpPr>
          <p:nvPr>
            <p:ph type="ftr" sz="quarter" idx="11"/>
          </p:nvPr>
        </p:nvSpPr>
        <p:spPr/>
        <p:txBody>
          <a:bodyPr/>
          <a:lstStyle>
            <a:lvl1pPr>
              <a:defRPr/>
            </a:lvl1pPr>
          </a:lstStyle>
          <a:p>
            <a:pPr>
              <a:defRPr/>
            </a:pPr>
            <a:endParaRPr lang="en-IE"/>
          </a:p>
        </p:txBody>
      </p:sp>
      <p:sp>
        <p:nvSpPr>
          <p:cNvPr id="4" name="Slide Number Placeholder 5"/>
          <p:cNvSpPr>
            <a:spLocks noGrp="1"/>
          </p:cNvSpPr>
          <p:nvPr>
            <p:ph type="sldNum" sz="quarter" idx="12"/>
          </p:nvPr>
        </p:nvSpPr>
        <p:spPr/>
        <p:txBody>
          <a:bodyPr/>
          <a:lstStyle>
            <a:lvl1pPr>
              <a:defRPr/>
            </a:lvl1pPr>
          </a:lstStyle>
          <a:p>
            <a:pPr>
              <a:defRPr/>
            </a:pPr>
            <a:fld id="{0986D329-DBDB-4548-975F-2282303008F2}" type="slidenum">
              <a:rPr lang="en-IE" altLang="en-US"/>
              <a:pPr>
                <a:defRPr/>
              </a:pPr>
              <a:t>‹#›</a:t>
            </a:fld>
            <a:endParaRPr lang="en-IE" altLang="en-US"/>
          </a:p>
        </p:txBody>
      </p:sp>
    </p:spTree>
    <p:extLst>
      <p:ext uri="{BB962C8B-B14F-4D97-AF65-F5344CB8AC3E}">
        <p14:creationId xmlns:p14="http://schemas.microsoft.com/office/powerpoint/2010/main" val="883676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28B3DE8-7E77-47C9-8D05-A16842BCDD95}" type="datetime1">
              <a:rPr lang="en-IE"/>
              <a:pPr>
                <a:defRPr/>
              </a:pPr>
              <a:t>02/06/2017</a:t>
            </a:fld>
            <a:endParaRPr lang="en-IE"/>
          </a:p>
        </p:txBody>
      </p:sp>
      <p:sp>
        <p:nvSpPr>
          <p:cNvPr id="6" name="Footer Placeholder 4"/>
          <p:cNvSpPr>
            <a:spLocks noGrp="1"/>
          </p:cNvSpPr>
          <p:nvPr>
            <p:ph type="ftr" sz="quarter" idx="11"/>
          </p:nvPr>
        </p:nvSpPr>
        <p:spPr/>
        <p:txBody>
          <a:bodyPr/>
          <a:lstStyle>
            <a:lvl1pPr>
              <a:defRPr/>
            </a:lvl1pPr>
          </a:lstStyle>
          <a:p>
            <a:pPr>
              <a:defRPr/>
            </a:pPr>
            <a:endParaRPr lang="en-IE"/>
          </a:p>
        </p:txBody>
      </p:sp>
      <p:sp>
        <p:nvSpPr>
          <p:cNvPr id="7" name="Slide Number Placeholder 5"/>
          <p:cNvSpPr>
            <a:spLocks noGrp="1"/>
          </p:cNvSpPr>
          <p:nvPr>
            <p:ph type="sldNum" sz="quarter" idx="12"/>
          </p:nvPr>
        </p:nvSpPr>
        <p:spPr/>
        <p:txBody>
          <a:bodyPr/>
          <a:lstStyle>
            <a:lvl1pPr>
              <a:defRPr/>
            </a:lvl1pPr>
          </a:lstStyle>
          <a:p>
            <a:pPr>
              <a:defRPr/>
            </a:pPr>
            <a:fld id="{8F96D8B8-DEAE-486E-8416-6352FFC1869F}" type="slidenum">
              <a:rPr lang="en-IE" altLang="en-US"/>
              <a:pPr>
                <a:defRPr/>
              </a:pPr>
              <a:t>‹#›</a:t>
            </a:fld>
            <a:endParaRPr lang="en-IE" altLang="en-US"/>
          </a:p>
        </p:txBody>
      </p:sp>
    </p:spTree>
    <p:extLst>
      <p:ext uri="{BB962C8B-B14F-4D97-AF65-F5344CB8AC3E}">
        <p14:creationId xmlns:p14="http://schemas.microsoft.com/office/powerpoint/2010/main" val="288643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719307D-694A-45C9-997C-DC62D7D7F7B5}" type="datetime1">
              <a:rPr lang="en-IE"/>
              <a:pPr>
                <a:defRPr/>
              </a:pPr>
              <a:t>02/06/2017</a:t>
            </a:fld>
            <a:endParaRPr lang="en-IE"/>
          </a:p>
        </p:txBody>
      </p:sp>
      <p:sp>
        <p:nvSpPr>
          <p:cNvPr id="6" name="Footer Placeholder 4"/>
          <p:cNvSpPr>
            <a:spLocks noGrp="1"/>
          </p:cNvSpPr>
          <p:nvPr>
            <p:ph type="ftr" sz="quarter" idx="11"/>
          </p:nvPr>
        </p:nvSpPr>
        <p:spPr/>
        <p:txBody>
          <a:bodyPr/>
          <a:lstStyle>
            <a:lvl1pPr>
              <a:defRPr/>
            </a:lvl1pPr>
          </a:lstStyle>
          <a:p>
            <a:pPr>
              <a:defRPr/>
            </a:pPr>
            <a:endParaRPr lang="en-IE"/>
          </a:p>
        </p:txBody>
      </p:sp>
      <p:sp>
        <p:nvSpPr>
          <p:cNvPr id="7" name="Slide Number Placeholder 5"/>
          <p:cNvSpPr>
            <a:spLocks noGrp="1"/>
          </p:cNvSpPr>
          <p:nvPr>
            <p:ph type="sldNum" sz="quarter" idx="12"/>
          </p:nvPr>
        </p:nvSpPr>
        <p:spPr/>
        <p:txBody>
          <a:bodyPr/>
          <a:lstStyle>
            <a:lvl1pPr>
              <a:defRPr/>
            </a:lvl1pPr>
          </a:lstStyle>
          <a:p>
            <a:pPr>
              <a:defRPr/>
            </a:pPr>
            <a:fld id="{B728D292-1CD1-4945-8850-7926D3C86132}" type="slidenum">
              <a:rPr lang="en-IE" altLang="en-US"/>
              <a:pPr>
                <a:defRPr/>
              </a:pPr>
              <a:t>‹#›</a:t>
            </a:fld>
            <a:endParaRPr lang="en-IE" altLang="en-US"/>
          </a:p>
        </p:txBody>
      </p:sp>
    </p:spTree>
    <p:extLst>
      <p:ext uri="{BB962C8B-B14F-4D97-AF65-F5344CB8AC3E}">
        <p14:creationId xmlns:p14="http://schemas.microsoft.com/office/powerpoint/2010/main" val="142194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E"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E"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615B18D0-90FA-4257-9B2A-809CD46465DC}" type="datetime1">
              <a:rPr lang="en-IE"/>
              <a:pPr>
                <a:defRPr/>
              </a:pPr>
              <a:t>02/06/2017</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8DCF36E1-5616-4E42-81AF-4EE11E5F3E37}" type="slidenum">
              <a:rPr lang="en-IE" altLang="en-US"/>
              <a:pPr>
                <a:defRPr/>
              </a:pPr>
              <a:t>‹#›</a:t>
            </a:fld>
            <a:endParaRPr lang="en-IE"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8.jpe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58.png"/><Relationship Id="rId3" Type="http://schemas.openxmlformats.org/officeDocument/2006/relationships/image" Target="../media/image2.jpeg"/><Relationship Id="rId7" Type="http://schemas.openxmlformats.org/officeDocument/2006/relationships/diagramColors" Target="../diagrams/colors4.xml"/><Relationship Id="rId12" Type="http://schemas.openxmlformats.org/officeDocument/2006/relationships/image" Target="../media/image57.png"/><Relationship Id="rId2" Type="http://schemas.openxmlformats.org/officeDocument/2006/relationships/notesSlide" Target="../notesSlides/notesSlide22.xml"/><Relationship Id="rId16"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diagramQuickStyle" Target="../diagrams/quickStyle4.xml"/><Relationship Id="rId11" Type="http://schemas.openxmlformats.org/officeDocument/2006/relationships/image" Target="../media/image56.jpeg"/><Relationship Id="rId5" Type="http://schemas.openxmlformats.org/officeDocument/2006/relationships/diagramLayout" Target="../diagrams/layout4.xml"/><Relationship Id="rId15" Type="http://schemas.openxmlformats.org/officeDocument/2006/relationships/image" Target="../media/image60.jpeg"/><Relationship Id="rId10" Type="http://schemas.openxmlformats.org/officeDocument/2006/relationships/image" Target="../media/image55.jpeg"/><Relationship Id="rId4" Type="http://schemas.openxmlformats.org/officeDocument/2006/relationships/diagramData" Target="../diagrams/data4.xml"/><Relationship Id="rId9" Type="http://schemas.openxmlformats.org/officeDocument/2006/relationships/image" Target="../media/image48.jpeg"/><Relationship Id="rId14" Type="http://schemas.openxmlformats.org/officeDocument/2006/relationships/image" Target="../media/image59.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4.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8.jpe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9.jpeg"/><Relationship Id="rId13" Type="http://schemas.microsoft.com/office/2007/relationships/diagramDrawing" Target="../diagrams/drawing1.xml"/><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diagramQuickStyle" Target="../diagrams/quickStyle1.xml"/><Relationship Id="rId5" Type="http://schemas.openxmlformats.org/officeDocument/2006/relationships/image" Target="../media/image36.jpeg"/><Relationship Id="rId10" Type="http://schemas.openxmlformats.org/officeDocument/2006/relationships/diagramLayout" Target="../diagrams/layout1.xml"/><Relationship Id="rId4" Type="http://schemas.openxmlformats.org/officeDocument/2006/relationships/image" Target="../media/image35.jpeg"/><Relationship Id="rId9"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7" descr="DW_PP_Body.jpg" hidden="1"/>
          <p:cNvPicPr>
            <a:picLocks noChangeAspect="1"/>
          </p:cNvPicPr>
          <p:nvPr/>
        </p:nvPicPr>
        <p:blipFill>
          <a:blip r:embed="rId3" cstate="print"/>
          <a:srcRect/>
          <a:stretch>
            <a:fillRect/>
          </a:stretch>
        </p:blipFill>
        <p:spPr bwMode="auto">
          <a:xfrm>
            <a:off x="0" y="404813"/>
            <a:ext cx="3562350" cy="5219700"/>
          </a:xfrm>
          <a:prstGeom prst="rect">
            <a:avLst/>
          </a:prstGeom>
          <a:noFill/>
          <a:ln w="9525">
            <a:noFill/>
            <a:miter lim="800000"/>
            <a:headEnd/>
            <a:tailEnd/>
          </a:ln>
        </p:spPr>
      </p:pic>
      <p:pic>
        <p:nvPicPr>
          <p:cNvPr id="2051" name="Picture 3" descr="Arrows-long-Tail.png"/>
          <p:cNvPicPr>
            <a:picLocks noChangeAspect="1"/>
          </p:cNvPicPr>
          <p:nvPr/>
        </p:nvPicPr>
        <p:blipFill>
          <a:blip r:embed="rId4" cstate="print"/>
          <a:srcRect/>
          <a:stretch>
            <a:fillRect/>
          </a:stretch>
        </p:blipFill>
        <p:spPr bwMode="auto">
          <a:xfrm>
            <a:off x="179388" y="2420888"/>
            <a:ext cx="8964612" cy="4034532"/>
          </a:xfrm>
          <a:prstGeom prst="rect">
            <a:avLst/>
          </a:prstGeom>
          <a:noFill/>
          <a:ln w="9525">
            <a:noFill/>
            <a:miter lim="800000"/>
            <a:headEnd/>
            <a:tailEnd/>
          </a:ln>
        </p:spPr>
      </p:pic>
      <p:pic>
        <p:nvPicPr>
          <p:cNvPr id="2052" name="Picture 4" descr="Dataworks-for-PowerPoint_Transparent.png"/>
          <p:cNvPicPr>
            <a:picLocks noChangeAspect="1"/>
          </p:cNvPicPr>
          <p:nvPr/>
        </p:nvPicPr>
        <p:blipFill>
          <a:blip r:embed="rId5" cstate="print"/>
          <a:srcRect/>
          <a:stretch>
            <a:fillRect/>
          </a:stretch>
        </p:blipFill>
        <p:spPr bwMode="auto">
          <a:xfrm>
            <a:off x="395536" y="332656"/>
            <a:ext cx="6768752" cy="3401426"/>
          </a:xfrm>
          <a:prstGeom prst="rect">
            <a:avLst/>
          </a:prstGeom>
          <a:noFill/>
          <a:ln w="9525">
            <a:noFill/>
            <a:miter lim="800000"/>
            <a:headEnd/>
            <a:tailEnd/>
          </a:ln>
        </p:spPr>
      </p:pic>
      <p:sp>
        <p:nvSpPr>
          <p:cNvPr id="2" name="TextBox 1"/>
          <p:cNvSpPr txBox="1"/>
          <p:nvPr/>
        </p:nvSpPr>
        <p:spPr>
          <a:xfrm>
            <a:off x="539552" y="2636912"/>
            <a:ext cx="5688632" cy="1661993"/>
          </a:xfrm>
          <a:prstGeom prst="rect">
            <a:avLst/>
          </a:prstGeom>
          <a:noFill/>
        </p:spPr>
        <p:txBody>
          <a:bodyPr wrap="square" rtlCol="0">
            <a:spAutoFit/>
          </a:bodyPr>
          <a:lstStyle/>
          <a:p>
            <a:r>
              <a:rPr lang="en-IE" sz="2400" b="1" dirty="0"/>
              <a:t>A day in the life of a Custom Software Development Company</a:t>
            </a:r>
          </a:p>
          <a:p>
            <a:endParaRPr lang="en-IE" b="1" dirty="0"/>
          </a:p>
          <a:p>
            <a:r>
              <a:rPr lang="en-IE" b="1" dirty="0"/>
              <a:t>Brian Robinson</a:t>
            </a:r>
          </a:p>
          <a:p>
            <a:r>
              <a:rPr lang="en-IE" b="1" dirty="0"/>
              <a:t>CTO</a:t>
            </a:r>
            <a:endParaRPr lang="en-IE" dirty="0"/>
          </a:p>
        </p:txBody>
      </p:sp>
    </p:spTree>
    <p:extLst>
      <p:ext uri="{BB962C8B-B14F-4D97-AF65-F5344CB8AC3E}">
        <p14:creationId xmlns:p14="http://schemas.microsoft.com/office/powerpoint/2010/main" val="2612768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092752" y="1730185"/>
            <a:ext cx="2493234" cy="976697"/>
            <a:chOff x="5689688" y="864100"/>
            <a:chExt cx="2493234" cy="976697"/>
          </a:xfrm>
          <a:solidFill>
            <a:schemeClr val="bg1"/>
          </a:solidFill>
        </p:grpSpPr>
        <p:sp>
          <p:nvSpPr>
            <p:cNvPr id="23" name="Rectangle 22"/>
            <p:cNvSpPr/>
            <p:nvPr/>
          </p:nvSpPr>
          <p:spPr>
            <a:xfrm>
              <a:off x="5689688" y="864100"/>
              <a:ext cx="2493234" cy="976697"/>
            </a:xfrm>
            <a:prstGeom prst="rect">
              <a:avLst/>
            </a:prstGeom>
            <a:grpFill/>
            <a:ln>
              <a:solidFill>
                <a:srgbClr val="00B05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xtBox 23"/>
            <p:cNvSpPr txBox="1"/>
            <p:nvPr/>
          </p:nvSpPr>
          <p:spPr>
            <a:xfrm>
              <a:off x="5689688" y="864100"/>
              <a:ext cx="2493234" cy="976697"/>
            </a:xfrm>
            <a:prstGeom prst="rect">
              <a:avLst/>
            </a:prstGeom>
            <a:grpFill/>
            <a:ln>
              <a:solidFill>
                <a:srgbClr val="00B050"/>
              </a:solidFill>
            </a:ln>
          </p:spPr>
          <p:style>
            <a:lnRef idx="0">
              <a:scrgbClr r="0" g="0" b="0"/>
            </a:lnRef>
            <a:fillRef idx="0">
              <a:scrgbClr r="0" g="0" b="0"/>
            </a:fillRef>
            <a:effectRef idx="0">
              <a:scrgbClr r="0" g="0" b="0"/>
            </a:effectRef>
            <a:fontRef idx="minor">
              <a:schemeClr val="lt1"/>
            </a:fontRef>
          </p:style>
          <p:txBody>
            <a:bodyPr lIns="170688" tIns="97536" rIns="170688" bIns="97536" spcCol="1270" anchor="ctr"/>
            <a:lstStyle/>
            <a:p>
              <a:pPr algn="ctr" defTabSz="1066800">
                <a:lnSpc>
                  <a:spcPct val="90000"/>
                </a:lnSpc>
                <a:spcAft>
                  <a:spcPct val="35000"/>
                </a:spcAft>
                <a:defRPr/>
              </a:pPr>
              <a:endParaRPr lang="en-US" sz="2400" b="1" i="1" dirty="0">
                <a:solidFill>
                  <a:srgbClr val="0070C0"/>
                </a:solidFill>
              </a:endParaRPr>
            </a:p>
          </p:txBody>
        </p:sp>
      </p:grpSp>
      <p:sp>
        <p:nvSpPr>
          <p:cNvPr id="5" name="Rectangle 4"/>
          <p:cNvSpPr/>
          <p:nvPr/>
        </p:nvSpPr>
        <p:spPr>
          <a:xfrm>
            <a:off x="34925" y="908050"/>
            <a:ext cx="3460750" cy="505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Rectangle 21"/>
          <p:cNvSpPr/>
          <p:nvPr/>
        </p:nvSpPr>
        <p:spPr>
          <a:xfrm>
            <a:off x="7134225" y="115888"/>
            <a:ext cx="1843088"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Products</a:t>
            </a:r>
          </a:p>
        </p:txBody>
      </p:sp>
      <p:grpSp>
        <p:nvGrpSpPr>
          <p:cNvPr id="8" name="Group 7"/>
          <p:cNvGrpSpPr/>
          <p:nvPr/>
        </p:nvGrpSpPr>
        <p:grpSpPr>
          <a:xfrm>
            <a:off x="395536" y="1702981"/>
            <a:ext cx="2493234" cy="976697"/>
            <a:chOff x="2844844" y="834545"/>
            <a:chExt cx="2493234" cy="976697"/>
          </a:xfrm>
          <a:solidFill>
            <a:schemeClr val="bg1"/>
          </a:solidFill>
        </p:grpSpPr>
        <p:sp>
          <p:nvSpPr>
            <p:cNvPr id="18" name="Rectangle 17"/>
            <p:cNvSpPr/>
            <p:nvPr/>
          </p:nvSpPr>
          <p:spPr>
            <a:xfrm>
              <a:off x="2844844" y="834545"/>
              <a:ext cx="2493234" cy="976697"/>
            </a:xfrm>
            <a:prstGeom prst="rect">
              <a:avLst/>
            </a:prstGeom>
            <a:grpFill/>
            <a:ln>
              <a:solidFill>
                <a:srgbClr val="00B0F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9" name="TextBox 18"/>
            <p:cNvSpPr txBox="1"/>
            <p:nvPr/>
          </p:nvSpPr>
          <p:spPr>
            <a:xfrm>
              <a:off x="2844844" y="834545"/>
              <a:ext cx="2493234" cy="976697"/>
            </a:xfrm>
            <a:prstGeom prst="rect">
              <a:avLst/>
            </a:prstGeom>
            <a:grpFill/>
            <a:ln>
              <a:solidFill>
                <a:srgbClr val="00B0F0"/>
              </a:solidFill>
            </a:ln>
          </p:spPr>
          <p:style>
            <a:lnRef idx="0">
              <a:scrgbClr r="0" g="0" b="0"/>
            </a:lnRef>
            <a:fillRef idx="0">
              <a:scrgbClr r="0" g="0" b="0"/>
            </a:fillRef>
            <a:effectRef idx="0">
              <a:scrgbClr r="0" g="0" b="0"/>
            </a:effectRef>
            <a:fontRef idx="minor">
              <a:schemeClr val="lt1"/>
            </a:fontRef>
          </p:style>
          <p:txBody>
            <a:bodyPr lIns="192024" tIns="109728" rIns="192024" bIns="109728" spcCol="1270" anchor="ctr"/>
            <a:lstStyle/>
            <a:p>
              <a:pPr algn="ctr" defTabSz="1200150">
                <a:lnSpc>
                  <a:spcPct val="90000"/>
                </a:lnSpc>
                <a:spcAft>
                  <a:spcPct val="35000"/>
                </a:spcAft>
                <a:defRPr/>
              </a:pPr>
              <a:endParaRPr lang="en-US" sz="2700" dirty="0"/>
            </a:p>
          </p:txBody>
        </p:sp>
      </p:grpSp>
      <p:grpSp>
        <p:nvGrpSpPr>
          <p:cNvPr id="9" name="Group 8"/>
          <p:cNvGrpSpPr/>
          <p:nvPr/>
        </p:nvGrpSpPr>
        <p:grpSpPr>
          <a:xfrm>
            <a:off x="398104" y="2709223"/>
            <a:ext cx="2493234" cy="2445795"/>
            <a:chOff x="2847412" y="1840787"/>
            <a:chExt cx="2493234" cy="2445795"/>
          </a:xfrm>
          <a:solidFill>
            <a:srgbClr val="00B0F0"/>
          </a:solidFill>
        </p:grpSpPr>
        <p:sp>
          <p:nvSpPr>
            <p:cNvPr id="16" name="Rectangle 15"/>
            <p:cNvSpPr/>
            <p:nvPr/>
          </p:nvSpPr>
          <p:spPr>
            <a:xfrm>
              <a:off x="2847412" y="1840787"/>
              <a:ext cx="2493234" cy="2445795"/>
            </a:xfrm>
            <a:prstGeom prst="rect">
              <a:avLst/>
            </a:prstGeom>
            <a:grpFill/>
            <a:ln>
              <a:solidFill>
                <a:srgbClr val="00B0F0"/>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7" name="TextBox 16"/>
            <p:cNvSpPr txBox="1"/>
            <p:nvPr/>
          </p:nvSpPr>
          <p:spPr>
            <a:xfrm>
              <a:off x="2847412" y="1840787"/>
              <a:ext cx="2493234" cy="2445795"/>
            </a:xfrm>
            <a:prstGeom prst="rect">
              <a:avLst/>
            </a:prstGeom>
            <a:grpFill/>
            <a:ln>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144018" tIns="144018" rIns="192024" bIns="216027" spcCol="1270"/>
            <a:lstStyle/>
            <a:p>
              <a:pPr marL="228600" lvl="1" indent="-228600" defTabSz="1200150">
                <a:lnSpc>
                  <a:spcPct val="90000"/>
                </a:lnSpc>
                <a:spcAft>
                  <a:spcPct val="15000"/>
                </a:spcAft>
                <a:buFontTx/>
                <a:buChar char="•"/>
                <a:defRPr/>
              </a:pPr>
              <a:r>
                <a:rPr lang="en-US" sz="2700" dirty="0">
                  <a:solidFill>
                    <a:schemeClr val="bg1"/>
                  </a:solidFill>
                </a:rPr>
                <a:t>Production</a:t>
              </a:r>
              <a:br>
                <a:rPr lang="en-US" sz="2700" dirty="0">
                  <a:solidFill>
                    <a:schemeClr val="bg1"/>
                  </a:solidFill>
                </a:rPr>
              </a:br>
              <a:r>
                <a:rPr lang="en-US" sz="2700" dirty="0">
                  <a:solidFill>
                    <a:schemeClr val="bg1"/>
                  </a:solidFill>
                </a:rPr>
                <a:t>Tracking</a:t>
              </a:r>
            </a:p>
            <a:p>
              <a:pPr marL="228600" lvl="1" indent="-228600" defTabSz="1200150">
                <a:lnSpc>
                  <a:spcPct val="90000"/>
                </a:lnSpc>
                <a:spcAft>
                  <a:spcPct val="15000"/>
                </a:spcAft>
                <a:buFontTx/>
                <a:buChar char="•"/>
                <a:defRPr/>
              </a:pPr>
              <a:r>
                <a:rPr lang="en-US" sz="2700" dirty="0" err="1">
                  <a:solidFill>
                    <a:schemeClr val="bg1"/>
                  </a:solidFill>
                </a:rPr>
                <a:t>eDHR</a:t>
              </a:r>
              <a:r>
                <a:rPr lang="en-US" sz="2700" dirty="0">
                  <a:solidFill>
                    <a:schemeClr val="bg1"/>
                  </a:solidFill>
                </a:rPr>
                <a:t>/</a:t>
              </a:r>
              <a:r>
                <a:rPr lang="en-US" sz="2700" dirty="0" err="1">
                  <a:solidFill>
                    <a:schemeClr val="bg1"/>
                  </a:solidFill>
                </a:rPr>
                <a:t>eBR</a:t>
              </a:r>
              <a:endParaRPr lang="en-US" sz="2700" dirty="0">
                <a:solidFill>
                  <a:schemeClr val="bg1"/>
                </a:solidFill>
              </a:endParaRPr>
            </a:p>
            <a:p>
              <a:pPr marL="228600" lvl="1" indent="-228600" defTabSz="1200150">
                <a:lnSpc>
                  <a:spcPct val="90000"/>
                </a:lnSpc>
                <a:spcAft>
                  <a:spcPct val="15000"/>
                </a:spcAft>
                <a:buFontTx/>
                <a:buChar char="•"/>
                <a:defRPr/>
              </a:pPr>
              <a:r>
                <a:rPr lang="en-US" sz="2700" dirty="0">
                  <a:solidFill>
                    <a:schemeClr val="bg1"/>
                  </a:solidFill>
                </a:rPr>
                <a:t>21 CFR Pt.11</a:t>
              </a:r>
            </a:p>
            <a:p>
              <a:pPr marL="228600" lvl="1" indent="-228600" defTabSz="1200150">
                <a:lnSpc>
                  <a:spcPct val="90000"/>
                </a:lnSpc>
                <a:spcAft>
                  <a:spcPct val="15000"/>
                </a:spcAft>
                <a:buFontTx/>
                <a:buChar char="•"/>
                <a:defRPr/>
              </a:pPr>
              <a:r>
                <a:rPr lang="en-US" sz="2700" dirty="0">
                  <a:solidFill>
                    <a:schemeClr val="bg1"/>
                  </a:solidFill>
                </a:rPr>
                <a:t>Web based</a:t>
              </a:r>
            </a:p>
          </p:txBody>
        </p:sp>
      </p:grpSp>
      <p:grpSp>
        <p:nvGrpSpPr>
          <p:cNvPr id="19463" name="Group 9"/>
          <p:cNvGrpSpPr>
            <a:grpSpLocks/>
          </p:cNvGrpSpPr>
          <p:nvPr/>
        </p:nvGrpSpPr>
        <p:grpSpPr bwMode="auto">
          <a:xfrm>
            <a:off x="3240088" y="1731963"/>
            <a:ext cx="2493962" cy="977900"/>
            <a:chOff x="5689688" y="864100"/>
            <a:chExt cx="2493234" cy="976697"/>
          </a:xfrm>
        </p:grpSpPr>
        <p:sp>
          <p:nvSpPr>
            <p:cNvPr id="14" name="Rectangle 13"/>
            <p:cNvSpPr/>
            <p:nvPr/>
          </p:nvSpPr>
          <p:spPr>
            <a:xfrm>
              <a:off x="5689688" y="864100"/>
              <a:ext cx="2493234" cy="976697"/>
            </a:xfrm>
            <a:prstGeom prst="rect">
              <a:avLst/>
            </a:prstGeom>
            <a:ln>
              <a:solidFill>
                <a:schemeClr val="accent6">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p:cNvSpPr txBox="1"/>
            <p:nvPr/>
          </p:nvSpPr>
          <p:spPr>
            <a:xfrm>
              <a:off x="5689688" y="864100"/>
              <a:ext cx="2493234" cy="976697"/>
            </a:xfrm>
            <a:prstGeom prst="rect">
              <a:avLst/>
            </a:prstGeom>
            <a:solidFill>
              <a:schemeClr val="bg1"/>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lIns="170688" tIns="97536" rIns="170688" bIns="97536" spcCol="1270" anchor="ctr"/>
            <a:lstStyle/>
            <a:p>
              <a:pPr algn="ctr" defTabSz="1066800">
                <a:lnSpc>
                  <a:spcPct val="90000"/>
                </a:lnSpc>
                <a:spcAft>
                  <a:spcPct val="35000"/>
                </a:spcAft>
                <a:defRPr/>
              </a:pPr>
              <a:endParaRPr lang="en-US" sz="2400" dirty="0"/>
            </a:p>
          </p:txBody>
        </p:sp>
      </p:grpSp>
      <p:grpSp>
        <p:nvGrpSpPr>
          <p:cNvPr id="11" name="Group 10"/>
          <p:cNvGrpSpPr/>
          <p:nvPr/>
        </p:nvGrpSpPr>
        <p:grpSpPr>
          <a:xfrm>
            <a:off x="3237823" y="2679678"/>
            <a:ext cx="2493234" cy="2445795"/>
            <a:chOff x="5687131" y="1811242"/>
            <a:chExt cx="2493234" cy="2445795"/>
          </a:xfrm>
          <a:solidFill>
            <a:schemeClr val="accent6">
              <a:lumMod val="75000"/>
            </a:schemeClr>
          </a:solidFill>
        </p:grpSpPr>
        <p:sp>
          <p:nvSpPr>
            <p:cNvPr id="12" name="Rectangle 11"/>
            <p:cNvSpPr/>
            <p:nvPr/>
          </p:nvSpPr>
          <p:spPr>
            <a:xfrm>
              <a:off x="5687131" y="1811242"/>
              <a:ext cx="2493234" cy="2445795"/>
            </a:xfrm>
            <a:prstGeom prst="rect">
              <a:avLst/>
            </a:prstGeom>
            <a:grpFill/>
            <a:ln>
              <a:solidFill>
                <a:schemeClr val="accent6">
                  <a:lumMod val="75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TextBox 12"/>
            <p:cNvSpPr txBox="1"/>
            <p:nvPr/>
          </p:nvSpPr>
          <p:spPr>
            <a:xfrm>
              <a:off x="5687131" y="1811242"/>
              <a:ext cx="2493234" cy="244579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44018" tIns="144018" rIns="192024" bIns="216027" spcCol="1270"/>
            <a:lstStyle/>
            <a:p>
              <a:pPr marL="228600" lvl="1" indent="-228600" defTabSz="1200150">
                <a:lnSpc>
                  <a:spcPct val="90000"/>
                </a:lnSpc>
                <a:spcAft>
                  <a:spcPct val="15000"/>
                </a:spcAft>
                <a:buFontTx/>
                <a:buChar char="•"/>
                <a:defRPr/>
              </a:pPr>
              <a:r>
                <a:rPr lang="en-US" sz="2700" dirty="0">
                  <a:solidFill>
                    <a:schemeClr val="bg1"/>
                  </a:solidFill>
                </a:rPr>
                <a:t>Real-time KPI</a:t>
              </a:r>
              <a:br>
                <a:rPr lang="en-US" sz="2700" dirty="0">
                  <a:solidFill>
                    <a:schemeClr val="bg1"/>
                  </a:solidFill>
                </a:rPr>
              </a:br>
              <a:r>
                <a:rPr lang="en-US" sz="2700" dirty="0" err="1">
                  <a:solidFill>
                    <a:schemeClr val="bg1"/>
                  </a:solidFill>
                </a:rPr>
                <a:t>Visualisation</a:t>
              </a:r>
              <a:endParaRPr lang="en-US" sz="2700" dirty="0">
                <a:solidFill>
                  <a:schemeClr val="bg1"/>
                </a:solidFill>
              </a:endParaRPr>
            </a:p>
            <a:p>
              <a:pPr marL="228600" lvl="1" indent="-228600" defTabSz="1200150">
                <a:lnSpc>
                  <a:spcPct val="90000"/>
                </a:lnSpc>
                <a:spcAft>
                  <a:spcPct val="15000"/>
                </a:spcAft>
                <a:buFontTx/>
                <a:buChar char="•"/>
                <a:defRPr/>
              </a:pPr>
              <a:r>
                <a:rPr lang="en-US" sz="2700" dirty="0">
                  <a:solidFill>
                    <a:schemeClr val="bg1"/>
                  </a:solidFill>
                </a:rPr>
                <a:t>Asset Level</a:t>
              </a:r>
            </a:p>
            <a:p>
              <a:pPr marL="228600" lvl="1" indent="-228600" defTabSz="1200150">
                <a:lnSpc>
                  <a:spcPct val="90000"/>
                </a:lnSpc>
                <a:spcAft>
                  <a:spcPct val="15000"/>
                </a:spcAft>
                <a:buFontTx/>
                <a:buChar char="•"/>
                <a:defRPr/>
              </a:pPr>
              <a:r>
                <a:rPr lang="en-US" sz="2700" dirty="0">
                  <a:solidFill>
                    <a:schemeClr val="bg1"/>
                  </a:solidFill>
                </a:rPr>
                <a:t>Versus Target</a:t>
              </a:r>
            </a:p>
            <a:p>
              <a:pPr marL="228600" lvl="1" indent="-228600" defTabSz="1200150">
                <a:lnSpc>
                  <a:spcPct val="90000"/>
                </a:lnSpc>
                <a:spcAft>
                  <a:spcPct val="15000"/>
                </a:spcAft>
                <a:buFontTx/>
                <a:buChar char="•"/>
                <a:defRPr/>
              </a:pPr>
              <a:r>
                <a:rPr lang="en-US" sz="2700" dirty="0">
                  <a:solidFill>
                    <a:schemeClr val="bg1"/>
                  </a:solidFill>
                </a:rPr>
                <a:t>Shift Context</a:t>
              </a:r>
            </a:p>
          </p:txBody>
        </p:sp>
      </p:grpSp>
      <p:pic>
        <p:nvPicPr>
          <p:cNvPr id="1946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2017713"/>
            <a:ext cx="23653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075" y="2022475"/>
            <a:ext cx="22621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p:nvGrpSpPr>
        <p:grpSpPr>
          <a:xfrm>
            <a:off x="6090195" y="2677327"/>
            <a:ext cx="2493234" cy="2445795"/>
            <a:chOff x="5687131" y="1811242"/>
            <a:chExt cx="2493234" cy="2445795"/>
          </a:xfrm>
          <a:solidFill>
            <a:srgbClr val="00B050"/>
          </a:solidFill>
        </p:grpSpPr>
        <p:sp>
          <p:nvSpPr>
            <p:cNvPr id="26" name="Rectangle 25"/>
            <p:cNvSpPr/>
            <p:nvPr/>
          </p:nvSpPr>
          <p:spPr>
            <a:xfrm>
              <a:off x="5687131" y="1811242"/>
              <a:ext cx="2493234" cy="2445795"/>
            </a:xfrm>
            <a:prstGeom prst="rect">
              <a:avLst/>
            </a:prstGeom>
            <a:grpFill/>
            <a:ln>
              <a:solidFill>
                <a:srgbClr val="00B050"/>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7" name="TextBox 26"/>
            <p:cNvSpPr txBox="1"/>
            <p:nvPr/>
          </p:nvSpPr>
          <p:spPr>
            <a:xfrm>
              <a:off x="5687131" y="1811242"/>
              <a:ext cx="2493234" cy="2445795"/>
            </a:xfrm>
            <a:prstGeom prst="rect">
              <a:avLst/>
            </a:prstGeom>
            <a:grpFill/>
            <a:ln>
              <a:solidFill>
                <a:srgbClr val="00B05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144018" tIns="144018" rIns="192024" bIns="216027" spcCol="1270"/>
            <a:lstStyle/>
            <a:p>
              <a:pPr marL="228600" lvl="1" indent="-228600" defTabSz="1200150">
                <a:lnSpc>
                  <a:spcPct val="90000"/>
                </a:lnSpc>
                <a:spcAft>
                  <a:spcPct val="15000"/>
                </a:spcAft>
                <a:buFontTx/>
                <a:buChar char="•"/>
                <a:defRPr/>
              </a:pPr>
              <a:r>
                <a:rPr lang="en-US" sz="2700" dirty="0">
                  <a:solidFill>
                    <a:schemeClr val="bg1"/>
                  </a:solidFill>
                </a:rPr>
                <a:t>Central </a:t>
              </a:r>
              <a:br>
                <a:rPr lang="en-US" sz="2700" dirty="0">
                  <a:solidFill>
                    <a:schemeClr val="bg1"/>
                  </a:solidFill>
                </a:rPr>
              </a:br>
              <a:r>
                <a:rPr lang="en-US" sz="2700" dirty="0">
                  <a:solidFill>
                    <a:schemeClr val="bg1"/>
                  </a:solidFill>
                </a:rPr>
                <a:t>Repository</a:t>
              </a:r>
            </a:p>
            <a:p>
              <a:pPr marL="228600" lvl="1" indent="-228600" defTabSz="1200150">
                <a:lnSpc>
                  <a:spcPct val="90000"/>
                </a:lnSpc>
                <a:spcAft>
                  <a:spcPct val="15000"/>
                </a:spcAft>
                <a:buFontTx/>
                <a:buChar char="•"/>
                <a:defRPr/>
              </a:pPr>
              <a:r>
                <a:rPr lang="en-US" sz="2700" dirty="0">
                  <a:solidFill>
                    <a:schemeClr val="bg1"/>
                  </a:solidFill>
                </a:rPr>
                <a:t>Secure Data</a:t>
              </a:r>
            </a:p>
            <a:p>
              <a:pPr marL="228600" lvl="1" indent="-228600" defTabSz="1200150">
                <a:lnSpc>
                  <a:spcPct val="90000"/>
                </a:lnSpc>
                <a:spcAft>
                  <a:spcPct val="15000"/>
                </a:spcAft>
                <a:buFontTx/>
                <a:buChar char="•"/>
                <a:defRPr/>
              </a:pPr>
              <a:r>
                <a:rPr lang="en-US" sz="2700" dirty="0">
                  <a:solidFill>
                    <a:schemeClr val="bg1"/>
                  </a:solidFill>
                </a:rPr>
                <a:t>Collaboration</a:t>
              </a:r>
            </a:p>
            <a:p>
              <a:pPr marL="228600" lvl="1" indent="-228600" defTabSz="1200150">
                <a:lnSpc>
                  <a:spcPct val="90000"/>
                </a:lnSpc>
                <a:spcAft>
                  <a:spcPct val="15000"/>
                </a:spcAft>
                <a:buFontTx/>
                <a:buChar char="•"/>
                <a:defRPr/>
              </a:pPr>
              <a:r>
                <a:rPr lang="en-US" sz="2700" dirty="0">
                  <a:solidFill>
                    <a:schemeClr val="bg1"/>
                  </a:solidFill>
                </a:rPr>
                <a:t>Workflow</a:t>
              </a:r>
            </a:p>
          </p:txBody>
        </p:sp>
      </p:grpSp>
      <p:sp>
        <p:nvSpPr>
          <p:cNvPr id="2" name="TextBox 1"/>
          <p:cNvSpPr txBox="1"/>
          <p:nvPr/>
        </p:nvSpPr>
        <p:spPr>
          <a:xfrm>
            <a:off x="6227763" y="1919288"/>
            <a:ext cx="865187" cy="646112"/>
          </a:xfrm>
          <a:prstGeom prst="rect">
            <a:avLst/>
          </a:prstGeom>
          <a:noFill/>
        </p:spPr>
        <p:txBody>
          <a:bodyPr>
            <a:spAutoFit/>
          </a:bodyPr>
          <a:lstStyle/>
          <a:p>
            <a:pPr algn="ctr" defTabSz="1066800">
              <a:lnSpc>
                <a:spcPct val="90000"/>
              </a:lnSpc>
              <a:spcAft>
                <a:spcPct val="35000"/>
              </a:spcAft>
              <a:defRPr/>
            </a:pPr>
            <a:r>
              <a:rPr lang="en-GB" sz="4000" b="1" i="1" dirty="0">
                <a:solidFill>
                  <a:srgbClr val="0070C0"/>
                </a:solidFill>
                <a:latin typeface="+mn-lt"/>
                <a:cs typeface="+mn-cs"/>
              </a:rPr>
              <a:t>A3</a:t>
            </a:r>
          </a:p>
        </p:txBody>
      </p:sp>
      <p:sp>
        <p:nvSpPr>
          <p:cNvPr id="28" name="TextBox 27"/>
          <p:cNvSpPr txBox="1"/>
          <p:nvPr/>
        </p:nvSpPr>
        <p:spPr>
          <a:xfrm>
            <a:off x="7032625" y="1960563"/>
            <a:ext cx="1944688" cy="523875"/>
          </a:xfrm>
          <a:prstGeom prst="rect">
            <a:avLst/>
          </a:prstGeom>
          <a:noFill/>
        </p:spPr>
        <p:txBody>
          <a:bodyPr>
            <a:spAutoFit/>
          </a:bodyPr>
          <a:lstStyle/>
          <a:p>
            <a:pPr defTabSz="1066800">
              <a:spcAft>
                <a:spcPct val="35000"/>
              </a:spcAft>
              <a:defRPr/>
            </a:pPr>
            <a:r>
              <a:rPr lang="en-GB" sz="1400" b="1" i="1" dirty="0">
                <a:solidFill>
                  <a:srgbClr val="0070C0"/>
                </a:solidFill>
                <a:latin typeface="+mn-lt"/>
                <a:cs typeface="+mn-cs"/>
              </a:rPr>
              <a:t>Structured</a:t>
            </a:r>
            <a:br>
              <a:rPr lang="en-GB" sz="1400" b="1" i="1" dirty="0">
                <a:solidFill>
                  <a:srgbClr val="0070C0"/>
                </a:solidFill>
                <a:latin typeface="+mn-lt"/>
                <a:cs typeface="+mn-cs"/>
              </a:rPr>
            </a:br>
            <a:r>
              <a:rPr lang="en-GB" sz="1400" b="1" i="1" dirty="0">
                <a:solidFill>
                  <a:srgbClr val="0070C0"/>
                </a:solidFill>
                <a:latin typeface="+mn-lt"/>
                <a:cs typeface="+mn-cs"/>
              </a:rPr>
              <a:t>Problem Solving</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pic>
        <p:nvPicPr>
          <p:cNvPr id="10" name="Picture 9" descr="Mission-Info-Venn-Landscape2.jpg"/>
          <p:cNvPicPr>
            <a:picLocks noChangeAspect="1"/>
          </p:cNvPicPr>
          <p:nvPr/>
        </p:nvPicPr>
        <p:blipFill>
          <a:blip r:embed="rId4" cstate="print"/>
          <a:stretch>
            <a:fillRect/>
          </a:stretch>
        </p:blipFill>
        <p:spPr>
          <a:xfrm>
            <a:off x="323528" y="188640"/>
            <a:ext cx="8508437" cy="6381328"/>
          </a:xfrm>
          <a:prstGeom prst="rect">
            <a:avLst/>
          </a:prstGeom>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11</a:t>
            </a:fld>
            <a:endParaRPr lang="en-IE"/>
          </a:p>
        </p:txBody>
      </p:sp>
      <p:pic>
        <p:nvPicPr>
          <p:cNvPr id="3078" name="Picture 7" descr="DW-Logo-Medium.png"/>
          <p:cNvPicPr>
            <a:picLocks noChangeAspect="1"/>
          </p:cNvPicPr>
          <p:nvPr/>
        </p:nvPicPr>
        <p:blipFill>
          <a:blip r:embed="rId5" cstate="print"/>
          <a:srcRect/>
          <a:stretch>
            <a:fillRect/>
          </a:stretch>
        </p:blipFill>
        <p:spPr bwMode="auto">
          <a:xfrm>
            <a:off x="179388" y="188913"/>
            <a:ext cx="2305050" cy="431800"/>
          </a:xfrm>
          <a:prstGeom prst="rect">
            <a:avLst/>
          </a:prstGeom>
          <a:noFill/>
          <a:ln w="9525">
            <a:noFill/>
            <a:miter lim="800000"/>
            <a:headEnd/>
            <a:tailEnd/>
          </a:ln>
        </p:spPr>
      </p:pic>
      <p:pic>
        <p:nvPicPr>
          <p:cNvPr id="3079" name="Picture 10" descr="DW_PP_Footer.jpg"/>
          <p:cNvPicPr>
            <a:picLocks noChangeAspect="1"/>
          </p:cNvPicPr>
          <p:nvPr/>
        </p:nvPicPr>
        <p:blipFill>
          <a:blip r:embed="rId6" cstate="print"/>
          <a:srcRect/>
          <a:stretch>
            <a:fillRect/>
          </a:stretch>
        </p:blipFill>
        <p:spPr bwMode="auto">
          <a:xfrm>
            <a:off x="0" y="6092825"/>
            <a:ext cx="9144000" cy="765175"/>
          </a:xfrm>
          <a:prstGeom prst="rect">
            <a:avLst/>
          </a:prstGeom>
          <a:noFill/>
          <a:ln w="9525">
            <a:noFill/>
            <a:miter lim="800000"/>
            <a:headEnd/>
            <a:tailEnd/>
          </a:ln>
        </p:spPr>
      </p:pic>
      <p:sp>
        <p:nvSpPr>
          <p:cNvPr id="9" name="Rectangle 8"/>
          <p:cNvSpPr/>
          <p:nvPr/>
        </p:nvSpPr>
        <p:spPr>
          <a:xfrm>
            <a:off x="6368240" y="0"/>
            <a:ext cx="2775760" cy="461665"/>
          </a:xfrm>
          <a:prstGeom prst="rect">
            <a:avLst/>
          </a:prstGeom>
        </p:spPr>
        <p:txBody>
          <a:bodyPr wrap="none">
            <a:spAutoFit/>
          </a:bodyPr>
          <a:lstStyle/>
          <a:p>
            <a:pPr algn="r">
              <a:defRPr/>
            </a:pPr>
            <a:r>
              <a:rPr lang="en-IE" sz="2400" b="1" i="1" dirty="0">
                <a:solidFill>
                  <a:schemeClr val="tx1">
                    <a:lumMod val="65000"/>
                    <a:lumOff val="35000"/>
                  </a:schemeClr>
                </a:solidFill>
                <a:latin typeface="+mn-lt"/>
              </a:rPr>
              <a:t>Achieving our Vision</a:t>
            </a:r>
          </a:p>
        </p:txBody>
      </p:sp>
    </p:spTree>
    <p:extLst>
      <p:ext uri="{BB962C8B-B14F-4D97-AF65-F5344CB8AC3E}">
        <p14:creationId xmlns:p14="http://schemas.microsoft.com/office/powerpoint/2010/main" val="35733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10" descr="DW_PP_Footer.jpg"/>
          <p:cNvPicPr>
            <a:picLocks noChangeAspect="1"/>
          </p:cNvPicPr>
          <p:nvPr/>
        </p:nvPicPr>
        <p:blipFill>
          <a:blip r:embed="rId3" cstate="print"/>
          <a:srcRect/>
          <a:stretch>
            <a:fillRect/>
          </a:stretch>
        </p:blipFill>
        <p:spPr bwMode="auto">
          <a:xfrm>
            <a:off x="0" y="6092825"/>
            <a:ext cx="9144000" cy="765175"/>
          </a:xfrm>
          <a:prstGeom prst="rect">
            <a:avLst/>
          </a:prstGeom>
          <a:noFill/>
          <a:ln w="9525">
            <a:noFill/>
            <a:miter lim="800000"/>
            <a:headEnd/>
            <a:tailEnd/>
          </a:ln>
        </p:spPr>
      </p:pic>
      <p:pic>
        <p:nvPicPr>
          <p:cNvPr id="5" name="Picture 7" descr="DW-Logo-Medium.png"/>
          <p:cNvPicPr>
            <a:picLocks noChangeAspect="1"/>
          </p:cNvPicPr>
          <p:nvPr/>
        </p:nvPicPr>
        <p:blipFill>
          <a:blip r:embed="rId4" cstate="print"/>
          <a:srcRect/>
          <a:stretch>
            <a:fillRect/>
          </a:stretch>
        </p:blipFill>
        <p:spPr bwMode="auto">
          <a:xfrm>
            <a:off x="179388" y="188913"/>
            <a:ext cx="2305050" cy="431800"/>
          </a:xfrm>
          <a:prstGeom prst="rect">
            <a:avLst/>
          </a:prstGeom>
          <a:noFill/>
          <a:ln w="9525">
            <a:noFill/>
            <a:miter lim="800000"/>
            <a:headEnd/>
            <a:tailEnd/>
          </a:ln>
        </p:spPr>
      </p:pic>
      <p:sp>
        <p:nvSpPr>
          <p:cNvPr id="6" name="TextBox 5"/>
          <p:cNvSpPr txBox="1">
            <a:spLocks noChangeArrowheads="1"/>
          </p:cNvSpPr>
          <p:nvPr/>
        </p:nvSpPr>
        <p:spPr bwMode="auto">
          <a:xfrm>
            <a:off x="5292080" y="0"/>
            <a:ext cx="3851920" cy="461665"/>
          </a:xfrm>
          <a:prstGeom prst="rect">
            <a:avLst/>
          </a:prstGeom>
          <a:noFill/>
          <a:ln w="9525">
            <a:noFill/>
            <a:miter lim="800000"/>
            <a:headEnd/>
            <a:tailEnd/>
          </a:ln>
        </p:spPr>
        <p:txBody>
          <a:bodyPr wrap="square">
            <a:spAutoFit/>
          </a:bodyPr>
          <a:lstStyle/>
          <a:p>
            <a:pPr algn="r">
              <a:defRPr/>
            </a:pPr>
            <a:r>
              <a:rPr lang="en-IE" sz="2400" b="1" i="1" dirty="0">
                <a:solidFill>
                  <a:schemeClr val="tx1">
                    <a:lumMod val="65000"/>
                    <a:lumOff val="35000"/>
                  </a:schemeClr>
                </a:solidFill>
                <a:latin typeface="+mn-lt"/>
              </a:rPr>
              <a:t>Our Process Step 1</a:t>
            </a:r>
          </a:p>
        </p:txBody>
      </p:sp>
      <p:pic>
        <p:nvPicPr>
          <p:cNvPr id="11" name="Content Placeholder 10" descr="Process-Infographic-Part1.jpg"/>
          <p:cNvPicPr>
            <a:picLocks noGrp="1" noChangeAspect="1"/>
          </p:cNvPicPr>
          <p:nvPr>
            <p:ph idx="1"/>
          </p:nvPr>
        </p:nvPicPr>
        <p:blipFill>
          <a:blip r:embed="rId5" cstate="print"/>
          <a:stretch>
            <a:fillRect/>
          </a:stretch>
        </p:blipFill>
        <p:spPr>
          <a:xfrm>
            <a:off x="102676" y="836712"/>
            <a:ext cx="9041324" cy="5256584"/>
          </a:xfrm>
        </p:spPr>
      </p:pic>
    </p:spTree>
    <p:extLst>
      <p:ext uri="{BB962C8B-B14F-4D97-AF65-F5344CB8AC3E}">
        <p14:creationId xmlns:p14="http://schemas.microsoft.com/office/powerpoint/2010/main" val="12953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10" descr="DW_PP_Footer.jpg"/>
          <p:cNvPicPr>
            <a:picLocks noChangeAspect="1"/>
          </p:cNvPicPr>
          <p:nvPr/>
        </p:nvPicPr>
        <p:blipFill>
          <a:blip r:embed="rId3" cstate="print"/>
          <a:srcRect/>
          <a:stretch>
            <a:fillRect/>
          </a:stretch>
        </p:blipFill>
        <p:spPr bwMode="auto">
          <a:xfrm>
            <a:off x="0" y="6092825"/>
            <a:ext cx="9144000" cy="765175"/>
          </a:xfrm>
          <a:prstGeom prst="rect">
            <a:avLst/>
          </a:prstGeom>
          <a:noFill/>
          <a:ln w="9525">
            <a:noFill/>
            <a:miter lim="800000"/>
            <a:headEnd/>
            <a:tailEnd/>
          </a:ln>
        </p:spPr>
      </p:pic>
      <p:pic>
        <p:nvPicPr>
          <p:cNvPr id="5" name="Picture 7" descr="DW-Logo-Medium.png"/>
          <p:cNvPicPr>
            <a:picLocks noChangeAspect="1"/>
          </p:cNvPicPr>
          <p:nvPr/>
        </p:nvPicPr>
        <p:blipFill>
          <a:blip r:embed="rId4" cstate="print"/>
          <a:srcRect/>
          <a:stretch>
            <a:fillRect/>
          </a:stretch>
        </p:blipFill>
        <p:spPr bwMode="auto">
          <a:xfrm>
            <a:off x="179388" y="188913"/>
            <a:ext cx="2305050" cy="431800"/>
          </a:xfrm>
          <a:prstGeom prst="rect">
            <a:avLst/>
          </a:prstGeom>
          <a:noFill/>
          <a:ln w="9525">
            <a:noFill/>
            <a:miter lim="800000"/>
            <a:headEnd/>
            <a:tailEnd/>
          </a:ln>
        </p:spPr>
      </p:pic>
      <p:sp>
        <p:nvSpPr>
          <p:cNvPr id="6" name="TextBox 5"/>
          <p:cNvSpPr txBox="1">
            <a:spLocks noChangeArrowheads="1"/>
          </p:cNvSpPr>
          <p:nvPr/>
        </p:nvSpPr>
        <p:spPr bwMode="auto">
          <a:xfrm>
            <a:off x="5292080" y="0"/>
            <a:ext cx="3851920" cy="461665"/>
          </a:xfrm>
          <a:prstGeom prst="rect">
            <a:avLst/>
          </a:prstGeom>
          <a:noFill/>
          <a:ln w="9525">
            <a:noFill/>
            <a:miter lim="800000"/>
            <a:headEnd/>
            <a:tailEnd/>
          </a:ln>
        </p:spPr>
        <p:txBody>
          <a:bodyPr wrap="square">
            <a:spAutoFit/>
          </a:bodyPr>
          <a:lstStyle/>
          <a:p>
            <a:pPr algn="r">
              <a:defRPr/>
            </a:pPr>
            <a:r>
              <a:rPr lang="en-IE" sz="2400" b="1" i="1" dirty="0">
                <a:solidFill>
                  <a:schemeClr val="tx1">
                    <a:lumMod val="65000"/>
                    <a:lumOff val="35000"/>
                  </a:schemeClr>
                </a:solidFill>
                <a:latin typeface="+mn-lt"/>
              </a:rPr>
              <a:t>Our Process Step 2 </a:t>
            </a:r>
          </a:p>
        </p:txBody>
      </p:sp>
      <p:pic>
        <p:nvPicPr>
          <p:cNvPr id="8" name="Content Placeholder 7" descr="Process-Infographic-Part2.jpg"/>
          <p:cNvPicPr>
            <a:picLocks noGrp="1" noChangeAspect="1"/>
          </p:cNvPicPr>
          <p:nvPr>
            <p:ph idx="1"/>
          </p:nvPr>
        </p:nvPicPr>
        <p:blipFill>
          <a:blip r:embed="rId5" cstate="print"/>
          <a:stretch>
            <a:fillRect/>
          </a:stretch>
        </p:blipFill>
        <p:spPr>
          <a:xfrm>
            <a:off x="0" y="908720"/>
            <a:ext cx="9002461" cy="5217443"/>
          </a:xfrm>
        </p:spPr>
      </p:pic>
    </p:spTree>
    <p:extLst>
      <p:ext uri="{BB962C8B-B14F-4D97-AF65-F5344CB8AC3E}">
        <p14:creationId xmlns:p14="http://schemas.microsoft.com/office/powerpoint/2010/main" val="349673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10" descr="DW_PP_Footer.jpg"/>
          <p:cNvPicPr>
            <a:picLocks noChangeAspect="1"/>
          </p:cNvPicPr>
          <p:nvPr/>
        </p:nvPicPr>
        <p:blipFill>
          <a:blip r:embed="rId3" cstate="print"/>
          <a:srcRect/>
          <a:stretch>
            <a:fillRect/>
          </a:stretch>
        </p:blipFill>
        <p:spPr bwMode="auto">
          <a:xfrm>
            <a:off x="0" y="6092825"/>
            <a:ext cx="9144000" cy="765175"/>
          </a:xfrm>
          <a:prstGeom prst="rect">
            <a:avLst/>
          </a:prstGeom>
          <a:noFill/>
          <a:ln w="9525">
            <a:noFill/>
            <a:miter lim="800000"/>
            <a:headEnd/>
            <a:tailEnd/>
          </a:ln>
        </p:spPr>
      </p:pic>
      <p:pic>
        <p:nvPicPr>
          <p:cNvPr id="5" name="Picture 7" descr="DW-Logo-Medium.png"/>
          <p:cNvPicPr>
            <a:picLocks noChangeAspect="1"/>
          </p:cNvPicPr>
          <p:nvPr/>
        </p:nvPicPr>
        <p:blipFill>
          <a:blip r:embed="rId4" cstate="print"/>
          <a:srcRect/>
          <a:stretch>
            <a:fillRect/>
          </a:stretch>
        </p:blipFill>
        <p:spPr bwMode="auto">
          <a:xfrm>
            <a:off x="179388" y="188913"/>
            <a:ext cx="2305050" cy="431800"/>
          </a:xfrm>
          <a:prstGeom prst="rect">
            <a:avLst/>
          </a:prstGeom>
          <a:noFill/>
          <a:ln w="9525">
            <a:noFill/>
            <a:miter lim="800000"/>
            <a:headEnd/>
            <a:tailEnd/>
          </a:ln>
        </p:spPr>
      </p:pic>
      <p:sp>
        <p:nvSpPr>
          <p:cNvPr id="6" name="TextBox 5"/>
          <p:cNvSpPr txBox="1">
            <a:spLocks noChangeArrowheads="1"/>
          </p:cNvSpPr>
          <p:nvPr/>
        </p:nvSpPr>
        <p:spPr bwMode="auto">
          <a:xfrm>
            <a:off x="5292080" y="0"/>
            <a:ext cx="3851920" cy="461665"/>
          </a:xfrm>
          <a:prstGeom prst="rect">
            <a:avLst/>
          </a:prstGeom>
          <a:noFill/>
          <a:ln w="9525">
            <a:noFill/>
            <a:miter lim="800000"/>
            <a:headEnd/>
            <a:tailEnd/>
          </a:ln>
        </p:spPr>
        <p:txBody>
          <a:bodyPr wrap="square">
            <a:spAutoFit/>
          </a:bodyPr>
          <a:lstStyle/>
          <a:p>
            <a:pPr algn="r">
              <a:defRPr/>
            </a:pPr>
            <a:r>
              <a:rPr lang="en-IE" sz="2400" b="1" i="1" dirty="0">
                <a:solidFill>
                  <a:schemeClr val="tx1">
                    <a:lumMod val="65000"/>
                    <a:lumOff val="35000"/>
                  </a:schemeClr>
                </a:solidFill>
                <a:latin typeface="+mn-lt"/>
              </a:rPr>
              <a:t>Our Process Step 3</a:t>
            </a:r>
          </a:p>
        </p:txBody>
      </p:sp>
      <p:pic>
        <p:nvPicPr>
          <p:cNvPr id="8" name="Content Placeholder 7" descr="Process-Infographic-Part3.jpg"/>
          <p:cNvPicPr>
            <a:picLocks noGrp="1" noChangeAspect="1"/>
          </p:cNvPicPr>
          <p:nvPr>
            <p:ph idx="1"/>
          </p:nvPr>
        </p:nvPicPr>
        <p:blipFill>
          <a:blip r:embed="rId5" cstate="print"/>
          <a:stretch>
            <a:fillRect/>
          </a:stretch>
        </p:blipFill>
        <p:spPr>
          <a:xfrm>
            <a:off x="179512" y="908720"/>
            <a:ext cx="8878214" cy="5145435"/>
          </a:xfrm>
        </p:spPr>
      </p:pic>
    </p:spTree>
    <p:extLst>
      <p:ext uri="{BB962C8B-B14F-4D97-AF65-F5344CB8AC3E}">
        <p14:creationId xmlns:p14="http://schemas.microsoft.com/office/powerpoint/2010/main" val="609505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pic>
        <p:nvPicPr>
          <p:cNvPr id="10" name="Picture 9" descr="Mission-Info-Venn-Landscape2.jpg"/>
          <p:cNvPicPr>
            <a:picLocks noChangeAspect="1"/>
          </p:cNvPicPr>
          <p:nvPr/>
        </p:nvPicPr>
        <p:blipFill>
          <a:blip r:embed="rId4" cstate="print"/>
          <a:stretch>
            <a:fillRect/>
          </a:stretch>
        </p:blipFill>
        <p:spPr>
          <a:xfrm>
            <a:off x="323528" y="188640"/>
            <a:ext cx="8508437" cy="6381328"/>
          </a:xfrm>
          <a:prstGeom prst="rect">
            <a:avLst/>
          </a:prstGeom>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15</a:t>
            </a:fld>
            <a:endParaRPr lang="en-IE"/>
          </a:p>
        </p:txBody>
      </p:sp>
      <p:pic>
        <p:nvPicPr>
          <p:cNvPr id="3078" name="Picture 7" descr="DW-Logo-Medium.png"/>
          <p:cNvPicPr>
            <a:picLocks noChangeAspect="1"/>
          </p:cNvPicPr>
          <p:nvPr/>
        </p:nvPicPr>
        <p:blipFill>
          <a:blip r:embed="rId5" cstate="print"/>
          <a:srcRect/>
          <a:stretch>
            <a:fillRect/>
          </a:stretch>
        </p:blipFill>
        <p:spPr bwMode="auto">
          <a:xfrm>
            <a:off x="179388" y="188913"/>
            <a:ext cx="2305050" cy="431800"/>
          </a:xfrm>
          <a:prstGeom prst="rect">
            <a:avLst/>
          </a:prstGeom>
          <a:noFill/>
          <a:ln w="9525">
            <a:noFill/>
            <a:miter lim="800000"/>
            <a:headEnd/>
            <a:tailEnd/>
          </a:ln>
        </p:spPr>
      </p:pic>
      <p:pic>
        <p:nvPicPr>
          <p:cNvPr id="3079" name="Picture 10" descr="DW_PP_Footer.jpg"/>
          <p:cNvPicPr>
            <a:picLocks noChangeAspect="1"/>
          </p:cNvPicPr>
          <p:nvPr/>
        </p:nvPicPr>
        <p:blipFill>
          <a:blip r:embed="rId6" cstate="print"/>
          <a:srcRect/>
          <a:stretch>
            <a:fillRect/>
          </a:stretch>
        </p:blipFill>
        <p:spPr bwMode="auto">
          <a:xfrm>
            <a:off x="0" y="6092825"/>
            <a:ext cx="9144000" cy="765175"/>
          </a:xfrm>
          <a:prstGeom prst="rect">
            <a:avLst/>
          </a:prstGeom>
          <a:noFill/>
          <a:ln w="9525">
            <a:noFill/>
            <a:miter lim="800000"/>
            <a:headEnd/>
            <a:tailEnd/>
          </a:ln>
        </p:spPr>
      </p:pic>
      <p:sp>
        <p:nvSpPr>
          <p:cNvPr id="9" name="Rectangle 8"/>
          <p:cNvSpPr/>
          <p:nvPr/>
        </p:nvSpPr>
        <p:spPr>
          <a:xfrm>
            <a:off x="6368240" y="0"/>
            <a:ext cx="2775760" cy="461665"/>
          </a:xfrm>
          <a:prstGeom prst="rect">
            <a:avLst/>
          </a:prstGeom>
        </p:spPr>
        <p:txBody>
          <a:bodyPr wrap="none">
            <a:spAutoFit/>
          </a:bodyPr>
          <a:lstStyle/>
          <a:p>
            <a:pPr algn="r">
              <a:defRPr/>
            </a:pPr>
            <a:r>
              <a:rPr lang="en-IE" sz="2400" b="1" i="1" dirty="0">
                <a:solidFill>
                  <a:schemeClr val="tx1">
                    <a:lumMod val="65000"/>
                    <a:lumOff val="35000"/>
                  </a:schemeClr>
                </a:solidFill>
                <a:latin typeface="+mn-lt"/>
              </a:rPr>
              <a:t>Achieving our Vision</a:t>
            </a:r>
          </a:p>
        </p:txBody>
      </p:sp>
    </p:spTree>
    <p:extLst>
      <p:ext uri="{BB962C8B-B14F-4D97-AF65-F5344CB8AC3E}">
        <p14:creationId xmlns:p14="http://schemas.microsoft.com/office/powerpoint/2010/main" val="1009684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5" descr="DW_PP_Body.jpg"/>
          <p:cNvPicPr>
            <a:picLocks noChangeAspect="1"/>
          </p:cNvPicPr>
          <p:nvPr/>
        </p:nvPicPr>
        <p:blipFill>
          <a:blip r:embed="rId3" cstate="print"/>
          <a:srcRect/>
          <a:stretch>
            <a:fillRect/>
          </a:stretch>
        </p:blipFill>
        <p:spPr bwMode="auto">
          <a:xfrm>
            <a:off x="0" y="765175"/>
            <a:ext cx="3562350" cy="5219700"/>
          </a:xfrm>
          <a:prstGeom prst="rect">
            <a:avLst/>
          </a:prstGeom>
          <a:noFill/>
          <a:ln w="9525">
            <a:noFill/>
            <a:miter lim="800000"/>
            <a:headEnd/>
            <a:tailEnd/>
          </a:ln>
        </p:spPr>
      </p:pic>
      <p:sp>
        <p:nvSpPr>
          <p:cNvPr id="12291" name="Content Placeholder 2"/>
          <p:cNvSpPr>
            <a:spLocks noGrp="1"/>
          </p:cNvSpPr>
          <p:nvPr>
            <p:ph idx="1"/>
          </p:nvPr>
        </p:nvSpPr>
        <p:spPr>
          <a:xfrm>
            <a:off x="1043608" y="764704"/>
            <a:ext cx="7416824" cy="5184576"/>
          </a:xfrm>
        </p:spPr>
        <p:txBody>
          <a:bodyPr/>
          <a:lstStyle/>
          <a:p>
            <a:pPr>
              <a:buClr>
                <a:srgbClr val="000066"/>
              </a:buClr>
              <a:buSzPct val="75000"/>
              <a:defRPr/>
            </a:pPr>
            <a:r>
              <a:rPr lang="en-IE" sz="2400" b="1" dirty="0">
                <a:solidFill>
                  <a:schemeClr val="tx1">
                    <a:lumMod val="65000"/>
                    <a:lumOff val="35000"/>
                  </a:schemeClr>
                </a:solidFill>
                <a:cs typeface="Arial" charset="0"/>
              </a:rPr>
              <a:t>Gather ideas</a:t>
            </a:r>
          </a:p>
          <a:p>
            <a:pPr lvl="1">
              <a:buClr>
                <a:srgbClr val="000066"/>
              </a:buClr>
              <a:buSzPct val="75000"/>
              <a:defRPr/>
            </a:pPr>
            <a:r>
              <a:rPr lang="en-IE" sz="2000" dirty="0">
                <a:solidFill>
                  <a:schemeClr val="tx1">
                    <a:lumMod val="65000"/>
                    <a:lumOff val="35000"/>
                  </a:schemeClr>
                </a:solidFill>
                <a:cs typeface="Arial" charset="0"/>
              </a:rPr>
              <a:t>Part of the process, Site visit sheets, Staff weekly meetings, Off-site sessions</a:t>
            </a:r>
          </a:p>
          <a:p>
            <a:pPr>
              <a:buClr>
                <a:srgbClr val="000066"/>
              </a:buClr>
              <a:buSzPct val="75000"/>
              <a:defRPr/>
            </a:pPr>
            <a:r>
              <a:rPr lang="en-IE" sz="2400" b="1" dirty="0">
                <a:solidFill>
                  <a:schemeClr val="tx1">
                    <a:lumMod val="65000"/>
                    <a:lumOff val="35000"/>
                  </a:schemeClr>
                </a:solidFill>
                <a:cs typeface="Arial" charset="0"/>
              </a:rPr>
              <a:t>Define ideas</a:t>
            </a:r>
          </a:p>
          <a:p>
            <a:pPr lvl="1">
              <a:buClr>
                <a:srgbClr val="000066"/>
              </a:buClr>
              <a:buSzPct val="75000"/>
              <a:defRPr/>
            </a:pPr>
            <a:r>
              <a:rPr lang="en-IE" sz="2000" dirty="0">
                <a:solidFill>
                  <a:schemeClr val="tx1">
                    <a:lumMod val="65000"/>
                    <a:lumOff val="35000"/>
                  </a:schemeClr>
                </a:solidFill>
                <a:cs typeface="Arial" charset="0"/>
              </a:rPr>
              <a:t>Presented by the originator</a:t>
            </a:r>
          </a:p>
          <a:p>
            <a:pPr>
              <a:buClr>
                <a:srgbClr val="000066"/>
              </a:buClr>
              <a:buSzPct val="75000"/>
              <a:defRPr/>
            </a:pPr>
            <a:r>
              <a:rPr lang="en-IE" sz="2400" b="1" dirty="0">
                <a:solidFill>
                  <a:schemeClr val="tx1">
                    <a:lumMod val="65000"/>
                    <a:lumOff val="35000"/>
                  </a:schemeClr>
                </a:solidFill>
                <a:cs typeface="Arial" charset="0"/>
              </a:rPr>
              <a:t>Phase One Justification</a:t>
            </a:r>
          </a:p>
          <a:p>
            <a:pPr lvl="1">
              <a:buClr>
                <a:srgbClr val="000066"/>
              </a:buClr>
              <a:buSzPct val="75000"/>
              <a:defRPr/>
            </a:pPr>
            <a:r>
              <a:rPr lang="en-IE" sz="2000" dirty="0">
                <a:solidFill>
                  <a:schemeClr val="tx1">
                    <a:lumMod val="65000"/>
                    <a:lumOff val="35000"/>
                  </a:schemeClr>
                </a:solidFill>
                <a:cs typeface="Arial" charset="0"/>
              </a:rPr>
              <a:t>USP, Marketable, Profitability, aligned to strategy</a:t>
            </a:r>
          </a:p>
          <a:p>
            <a:pPr>
              <a:buClr>
                <a:srgbClr val="000066"/>
              </a:buClr>
              <a:buSzPct val="75000"/>
              <a:defRPr/>
            </a:pPr>
            <a:r>
              <a:rPr lang="en-IE" sz="2400" b="1" dirty="0">
                <a:solidFill>
                  <a:schemeClr val="tx1">
                    <a:lumMod val="65000"/>
                    <a:lumOff val="35000"/>
                  </a:schemeClr>
                </a:solidFill>
                <a:cs typeface="Arial" charset="0"/>
              </a:rPr>
              <a:t>Initial research</a:t>
            </a:r>
          </a:p>
          <a:p>
            <a:pPr lvl="1">
              <a:buClr>
                <a:srgbClr val="000066"/>
              </a:buClr>
              <a:buSzPct val="75000"/>
              <a:defRPr/>
            </a:pPr>
            <a:r>
              <a:rPr lang="en-IE" sz="2000" dirty="0">
                <a:solidFill>
                  <a:schemeClr val="tx1">
                    <a:lumMod val="65000"/>
                    <a:lumOff val="35000"/>
                  </a:schemeClr>
                </a:solidFill>
                <a:cs typeface="Arial" charset="0"/>
              </a:rPr>
              <a:t>Financial analysis, Competitor analysis, Market Research </a:t>
            </a:r>
          </a:p>
          <a:p>
            <a:pPr>
              <a:buClr>
                <a:srgbClr val="000066"/>
              </a:buClr>
              <a:buSzPct val="75000"/>
              <a:defRPr/>
            </a:pPr>
            <a:r>
              <a:rPr lang="en-IE" sz="2400" b="1" dirty="0">
                <a:solidFill>
                  <a:schemeClr val="tx1">
                    <a:lumMod val="65000"/>
                    <a:lumOff val="35000"/>
                  </a:schemeClr>
                </a:solidFill>
                <a:cs typeface="Arial" charset="0"/>
              </a:rPr>
              <a:t>Phase Two Justification</a:t>
            </a:r>
          </a:p>
          <a:p>
            <a:pPr lvl="1">
              <a:buClr>
                <a:srgbClr val="000066"/>
              </a:buClr>
              <a:buSzPct val="75000"/>
              <a:defRPr/>
            </a:pPr>
            <a:r>
              <a:rPr lang="en-IE" sz="2000" dirty="0">
                <a:solidFill>
                  <a:schemeClr val="tx1">
                    <a:lumMod val="65000"/>
                    <a:lumOff val="35000"/>
                  </a:schemeClr>
                </a:solidFill>
                <a:cs typeface="Arial" charset="0"/>
              </a:rPr>
              <a:t>Lean Canvas Tool</a:t>
            </a:r>
          </a:p>
          <a:p>
            <a:pPr>
              <a:buClr>
                <a:srgbClr val="000066"/>
              </a:buClr>
              <a:buSzPct val="75000"/>
              <a:defRPr/>
            </a:pPr>
            <a:r>
              <a:rPr lang="en-IE" sz="2400" b="1" dirty="0">
                <a:solidFill>
                  <a:schemeClr val="tx1">
                    <a:lumMod val="65000"/>
                    <a:lumOff val="35000"/>
                  </a:schemeClr>
                </a:solidFill>
                <a:cs typeface="Arial" charset="0"/>
              </a:rPr>
              <a:t>Project Implementation</a:t>
            </a:r>
          </a:p>
        </p:txBody>
      </p:sp>
      <p:pic>
        <p:nvPicPr>
          <p:cNvPr id="13318" name="Picture 10" descr="DW_PP_Footer.jpg"/>
          <p:cNvPicPr>
            <a:picLocks noChangeAspect="1"/>
          </p:cNvPicPr>
          <p:nvPr/>
        </p:nvPicPr>
        <p:blipFill>
          <a:blip r:embed="rId4" cstate="print"/>
          <a:srcRect/>
          <a:stretch>
            <a:fillRect/>
          </a:stretch>
        </p:blipFill>
        <p:spPr bwMode="auto">
          <a:xfrm>
            <a:off x="0" y="6092825"/>
            <a:ext cx="9144000" cy="765175"/>
          </a:xfrm>
          <a:prstGeom prst="rect">
            <a:avLst/>
          </a:prstGeom>
          <a:noFill/>
          <a:ln w="9525">
            <a:noFill/>
            <a:miter lim="800000"/>
            <a:headEnd/>
            <a:tailEnd/>
          </a:ln>
        </p:spPr>
      </p:pic>
      <p:pic>
        <p:nvPicPr>
          <p:cNvPr id="7" name="Picture 6" descr="DW-Logo-Medium.png"/>
          <p:cNvPicPr>
            <a:picLocks noChangeAspect="1"/>
          </p:cNvPicPr>
          <p:nvPr/>
        </p:nvPicPr>
        <p:blipFill>
          <a:blip r:embed="rId5" cstate="print"/>
          <a:srcRect/>
          <a:stretch>
            <a:fillRect/>
          </a:stretch>
        </p:blipFill>
        <p:spPr bwMode="auto">
          <a:xfrm>
            <a:off x="179388" y="188913"/>
            <a:ext cx="2305050" cy="431800"/>
          </a:xfrm>
          <a:prstGeom prst="rect">
            <a:avLst/>
          </a:prstGeom>
          <a:noFill/>
          <a:ln w="9525">
            <a:noFill/>
            <a:miter lim="800000"/>
            <a:headEnd/>
            <a:tailEnd/>
          </a:ln>
        </p:spPr>
      </p:pic>
      <p:sp>
        <p:nvSpPr>
          <p:cNvPr id="8" name="TextBox 9"/>
          <p:cNvSpPr txBox="1">
            <a:spLocks noChangeArrowheads="1"/>
          </p:cNvSpPr>
          <p:nvPr/>
        </p:nvSpPr>
        <p:spPr bwMode="auto">
          <a:xfrm>
            <a:off x="4499992" y="0"/>
            <a:ext cx="4644008" cy="461665"/>
          </a:xfrm>
          <a:prstGeom prst="rect">
            <a:avLst/>
          </a:prstGeom>
          <a:noFill/>
          <a:ln w="9525">
            <a:noFill/>
            <a:miter lim="800000"/>
            <a:headEnd/>
            <a:tailEnd/>
          </a:ln>
        </p:spPr>
        <p:txBody>
          <a:bodyPr wrap="square">
            <a:spAutoFit/>
          </a:bodyPr>
          <a:lstStyle/>
          <a:p>
            <a:pPr algn="r"/>
            <a:r>
              <a:rPr lang="en-IE" sz="2400" b="1" i="1" dirty="0">
                <a:solidFill>
                  <a:schemeClr val="tx1">
                    <a:lumMod val="65000"/>
                    <a:lumOff val="35000"/>
                  </a:schemeClr>
                </a:solidFill>
                <a:latin typeface="+mn-lt"/>
              </a:rPr>
              <a:t>Innovation Program</a:t>
            </a:r>
          </a:p>
        </p:txBody>
      </p:sp>
    </p:spTree>
    <p:extLst>
      <p:ext uri="{BB962C8B-B14F-4D97-AF65-F5344CB8AC3E}">
        <p14:creationId xmlns:p14="http://schemas.microsoft.com/office/powerpoint/2010/main" val="2035197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Alternate Process 7"/>
          <p:cNvSpPr/>
          <p:nvPr/>
        </p:nvSpPr>
        <p:spPr>
          <a:xfrm>
            <a:off x="107504" y="1340768"/>
            <a:ext cx="1008112"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Meetings with Potential</a:t>
            </a:r>
            <a:r>
              <a:rPr lang="en-IE" sz="1000" b="1" baseline="0" dirty="0"/>
              <a:t> Customers</a:t>
            </a:r>
          </a:p>
          <a:p>
            <a:pPr algn="ctr"/>
            <a:r>
              <a:rPr lang="en-IE" sz="1000" baseline="0" dirty="0"/>
              <a:t>3 per Quarter?</a:t>
            </a:r>
          </a:p>
          <a:p>
            <a:pPr algn="ctr"/>
            <a:r>
              <a:rPr lang="en-IE" sz="1000" baseline="0" dirty="0"/>
              <a:t>(Liam/ Brian)</a:t>
            </a:r>
            <a:endParaRPr lang="en-IE" sz="1000" dirty="0"/>
          </a:p>
        </p:txBody>
      </p:sp>
      <p:pic>
        <p:nvPicPr>
          <p:cNvPr id="9" name="Picture 8"/>
          <p:cNvPicPr>
            <a:picLocks noChangeAspect="1"/>
          </p:cNvPicPr>
          <p:nvPr/>
        </p:nvPicPr>
        <p:blipFill>
          <a:blip r:embed="rId2" cstate="print"/>
          <a:stretch>
            <a:fillRect/>
          </a:stretch>
        </p:blipFill>
        <p:spPr>
          <a:xfrm>
            <a:off x="5940152" y="5013176"/>
            <a:ext cx="2166901" cy="584436"/>
          </a:xfrm>
          <a:prstGeom prst="rect">
            <a:avLst/>
          </a:prstGeom>
        </p:spPr>
      </p:pic>
      <p:sp>
        <p:nvSpPr>
          <p:cNvPr id="11" name="Right Arrow 10"/>
          <p:cNvSpPr/>
          <p:nvPr/>
        </p:nvSpPr>
        <p:spPr>
          <a:xfrm rot="5400000">
            <a:off x="4211959" y="486916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12" name="Right Arrow 11"/>
          <p:cNvSpPr/>
          <p:nvPr/>
        </p:nvSpPr>
        <p:spPr>
          <a:xfrm rot="5400000">
            <a:off x="1655675" y="872717"/>
            <a:ext cx="504057"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19" name="Flowchart: Alternate Process 18"/>
          <p:cNvSpPr/>
          <p:nvPr/>
        </p:nvSpPr>
        <p:spPr>
          <a:xfrm>
            <a:off x="7596336" y="1340768"/>
            <a:ext cx="1187624"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Customer Project Meetings</a:t>
            </a:r>
          </a:p>
          <a:p>
            <a:pPr algn="ctr"/>
            <a:r>
              <a:rPr lang="en-IE" sz="1000" dirty="0"/>
              <a:t>Continuous</a:t>
            </a:r>
          </a:p>
          <a:p>
            <a:pPr algn="ctr"/>
            <a:r>
              <a:rPr lang="en-IE" sz="1000" dirty="0"/>
              <a:t>(Senior</a:t>
            </a:r>
            <a:r>
              <a:rPr lang="en-IE" sz="1000" baseline="0" dirty="0"/>
              <a:t> Engineer/Project Manager)</a:t>
            </a:r>
            <a:endParaRPr lang="en-IE" sz="1000" dirty="0"/>
          </a:p>
        </p:txBody>
      </p:sp>
      <p:sp>
        <p:nvSpPr>
          <p:cNvPr id="20" name="Right Arrow 19"/>
          <p:cNvSpPr/>
          <p:nvPr/>
        </p:nvSpPr>
        <p:spPr>
          <a:xfrm rot="5400000">
            <a:off x="3095835" y="872717"/>
            <a:ext cx="504057"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4" name="Flowchart: Terminator 3"/>
          <p:cNvSpPr/>
          <p:nvPr/>
        </p:nvSpPr>
        <p:spPr>
          <a:xfrm>
            <a:off x="1331640" y="188640"/>
            <a:ext cx="1224136" cy="86409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Will</a:t>
            </a:r>
            <a:r>
              <a:rPr lang="en-IE" sz="1000" baseline="0" dirty="0"/>
              <a:t> have a sample question </a:t>
            </a:r>
            <a:r>
              <a:rPr lang="en-IE" sz="1000" dirty="0"/>
              <a:t>template (Q</a:t>
            </a:r>
            <a:r>
              <a:rPr lang="en-IE" sz="1000" baseline="0" dirty="0"/>
              <a:t>uestions from Sean )</a:t>
            </a:r>
            <a:endParaRPr lang="en-IE" sz="1000" dirty="0"/>
          </a:p>
        </p:txBody>
      </p:sp>
      <p:sp>
        <p:nvSpPr>
          <p:cNvPr id="5" name="Flowchart: Terminator 4"/>
          <p:cNvSpPr/>
          <p:nvPr/>
        </p:nvSpPr>
        <p:spPr>
          <a:xfrm>
            <a:off x="2771800" y="188640"/>
            <a:ext cx="1224136" cy="83671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Compile</a:t>
            </a:r>
            <a:r>
              <a:rPr lang="en-IE" sz="1000" baseline="0" dirty="0"/>
              <a:t> a list of upcoming events of interest - ongoing</a:t>
            </a:r>
            <a:endParaRPr lang="en-IE" sz="1000" dirty="0"/>
          </a:p>
        </p:txBody>
      </p:sp>
      <p:sp>
        <p:nvSpPr>
          <p:cNvPr id="21" name="Right Arrow 20"/>
          <p:cNvSpPr/>
          <p:nvPr/>
        </p:nvSpPr>
        <p:spPr>
          <a:xfrm rot="5400000">
            <a:off x="7992380" y="872717"/>
            <a:ext cx="504057"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6" name="Flowchart: Terminator 5"/>
          <p:cNvSpPr/>
          <p:nvPr/>
        </p:nvSpPr>
        <p:spPr>
          <a:xfrm>
            <a:off x="7524328" y="188640"/>
            <a:ext cx="1368152" cy="86409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Staff should</a:t>
            </a:r>
            <a:r>
              <a:rPr lang="en-IE" sz="1000" baseline="0" dirty="0"/>
              <a:t> be aware to look for new ideas from any customer interactions</a:t>
            </a:r>
            <a:endParaRPr lang="en-IE" sz="1000" dirty="0"/>
          </a:p>
        </p:txBody>
      </p:sp>
      <p:sp>
        <p:nvSpPr>
          <p:cNvPr id="28" name="Flowchart: Connector 27"/>
          <p:cNvSpPr/>
          <p:nvPr/>
        </p:nvSpPr>
        <p:spPr>
          <a:xfrm>
            <a:off x="3347864" y="4077072"/>
            <a:ext cx="2238293" cy="89871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Review Innovation</a:t>
            </a:r>
            <a:r>
              <a:rPr lang="en-IE" sz="1000" baseline="0" dirty="0"/>
              <a:t> Feedback Form to decide if it should be moved to the next stage of the process</a:t>
            </a:r>
          </a:p>
          <a:p>
            <a:pPr algn="ctr"/>
            <a:r>
              <a:rPr lang="en-IE" sz="1000" dirty="0"/>
              <a:t>(Leona)</a:t>
            </a:r>
          </a:p>
        </p:txBody>
      </p:sp>
      <p:sp>
        <p:nvSpPr>
          <p:cNvPr id="30" name="Rectangle 29"/>
          <p:cNvSpPr/>
          <p:nvPr/>
        </p:nvSpPr>
        <p:spPr>
          <a:xfrm>
            <a:off x="2915816" y="6237312"/>
            <a:ext cx="3240360" cy="400110"/>
          </a:xfrm>
          <a:prstGeom prst="rect">
            <a:avLst/>
          </a:prstGeom>
        </p:spPr>
        <p:txBody>
          <a:bodyPr wrap="square">
            <a:spAutoFit/>
          </a:bodyPr>
          <a:lstStyle/>
          <a:p>
            <a:pPr algn="ctr"/>
            <a:r>
              <a:rPr lang="en-IE" sz="2000" b="1" dirty="0">
                <a:solidFill>
                  <a:srgbClr val="0070C0"/>
                </a:solidFill>
              </a:rPr>
              <a:t>Innovation Process Begins</a:t>
            </a:r>
            <a:r>
              <a:rPr lang="en-IE" sz="2000" b="1" baseline="0" dirty="0">
                <a:solidFill>
                  <a:srgbClr val="0070C0"/>
                </a:solidFill>
              </a:rPr>
              <a:t> </a:t>
            </a:r>
            <a:endParaRPr lang="en-IE" sz="2000" b="1" dirty="0">
              <a:solidFill>
                <a:srgbClr val="0070C0"/>
              </a:solidFill>
            </a:endParaRPr>
          </a:p>
        </p:txBody>
      </p:sp>
      <p:sp>
        <p:nvSpPr>
          <p:cNvPr id="31" name="Flowchart: Alternate Process 30"/>
          <p:cNvSpPr/>
          <p:nvPr/>
        </p:nvSpPr>
        <p:spPr>
          <a:xfrm>
            <a:off x="251520" y="5805264"/>
            <a:ext cx="1634048" cy="57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Individuals</a:t>
            </a:r>
            <a:r>
              <a:rPr lang="en-IE" sz="1000" b="1" baseline="0" dirty="0"/>
              <a:t> Logging Ideas</a:t>
            </a:r>
          </a:p>
          <a:p>
            <a:pPr algn="ctr"/>
            <a:r>
              <a:rPr lang="en-IE" sz="1000" baseline="0" dirty="0"/>
              <a:t>Continuous</a:t>
            </a:r>
          </a:p>
          <a:p>
            <a:pPr algn="ctr"/>
            <a:r>
              <a:rPr lang="en-IE" sz="1000" baseline="0" dirty="0"/>
              <a:t>(All)</a:t>
            </a:r>
            <a:endParaRPr lang="en-IE" sz="1000" dirty="0"/>
          </a:p>
        </p:txBody>
      </p:sp>
      <p:sp>
        <p:nvSpPr>
          <p:cNvPr id="32" name="Flowchart: Alternate Process 31"/>
          <p:cNvSpPr/>
          <p:nvPr/>
        </p:nvSpPr>
        <p:spPr>
          <a:xfrm>
            <a:off x="7020272" y="5733256"/>
            <a:ext cx="1827934" cy="60533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Ideas Generation Workshops</a:t>
            </a:r>
          </a:p>
          <a:p>
            <a:pPr algn="ctr"/>
            <a:r>
              <a:rPr lang="en-IE" sz="1000" b="0" baseline="0" dirty="0"/>
              <a:t>Half day every 6 months</a:t>
            </a:r>
          </a:p>
          <a:p>
            <a:pPr algn="ctr"/>
            <a:r>
              <a:rPr lang="en-IE" sz="1000" baseline="0" dirty="0"/>
              <a:t>(All in attendance, chaired by Sam)</a:t>
            </a:r>
            <a:endParaRPr lang="en-IE" sz="1000" dirty="0"/>
          </a:p>
        </p:txBody>
      </p:sp>
      <p:sp>
        <p:nvSpPr>
          <p:cNvPr id="33" name="Right Arrow 32"/>
          <p:cNvSpPr/>
          <p:nvPr/>
        </p:nvSpPr>
        <p:spPr>
          <a:xfrm rot="5400000">
            <a:off x="683567" y="378904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4" name="Right Arrow 33"/>
          <p:cNvSpPr/>
          <p:nvPr/>
        </p:nvSpPr>
        <p:spPr>
          <a:xfrm rot="5400000">
            <a:off x="4211960" y="3645025"/>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5" name="Right Arrow 34"/>
          <p:cNvSpPr/>
          <p:nvPr/>
        </p:nvSpPr>
        <p:spPr>
          <a:xfrm rot="5400000">
            <a:off x="4211959" y="5805265"/>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6" name="Right Arrow 35"/>
          <p:cNvSpPr/>
          <p:nvPr/>
        </p:nvSpPr>
        <p:spPr>
          <a:xfrm rot="20157207">
            <a:off x="1965783" y="5731173"/>
            <a:ext cx="1454936" cy="24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7" name="Right Arrow 36"/>
          <p:cNvSpPr/>
          <p:nvPr/>
        </p:nvSpPr>
        <p:spPr>
          <a:xfrm rot="12353511">
            <a:off x="5435459" y="5677152"/>
            <a:ext cx="1454936" cy="24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29" name="Flowchart: Process 28"/>
          <p:cNvSpPr/>
          <p:nvPr/>
        </p:nvSpPr>
        <p:spPr>
          <a:xfrm>
            <a:off x="3635896" y="5301208"/>
            <a:ext cx="1632911" cy="5024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200" b="1" dirty="0"/>
              <a:t>Ideas Excel</a:t>
            </a:r>
            <a:r>
              <a:rPr lang="en-IE" sz="1200" b="1" baseline="0" dirty="0"/>
              <a:t> Sheet</a:t>
            </a:r>
            <a:endParaRPr lang="en-IE" sz="1200" b="1" dirty="0"/>
          </a:p>
        </p:txBody>
      </p:sp>
      <p:sp>
        <p:nvSpPr>
          <p:cNvPr id="25" name="Flowchart: Process 24"/>
          <p:cNvSpPr/>
          <p:nvPr/>
        </p:nvSpPr>
        <p:spPr>
          <a:xfrm>
            <a:off x="3059832" y="2780928"/>
            <a:ext cx="2880320" cy="93610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2000" b="1" dirty="0"/>
              <a:t>Innovation Feedback Form</a:t>
            </a:r>
          </a:p>
        </p:txBody>
      </p:sp>
      <p:sp>
        <p:nvSpPr>
          <p:cNvPr id="38" name="Right Arrow 37"/>
          <p:cNvSpPr/>
          <p:nvPr/>
        </p:nvSpPr>
        <p:spPr>
          <a:xfrm rot="19607674">
            <a:off x="1691755" y="4231189"/>
            <a:ext cx="1242108" cy="220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39" name="Right Arrow 38"/>
          <p:cNvSpPr/>
          <p:nvPr/>
        </p:nvSpPr>
        <p:spPr>
          <a:xfrm rot="12821081">
            <a:off x="5956992" y="4244243"/>
            <a:ext cx="1454936" cy="241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27" name="Flowchart: Connector 26"/>
          <p:cNvSpPr/>
          <p:nvPr/>
        </p:nvSpPr>
        <p:spPr>
          <a:xfrm>
            <a:off x="7020272" y="4221088"/>
            <a:ext cx="1872208" cy="115212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Post</a:t>
            </a:r>
            <a:r>
              <a:rPr lang="en-IE" sz="1000" b="1" baseline="0" dirty="0"/>
              <a:t> Meeting Form</a:t>
            </a:r>
          </a:p>
          <a:p>
            <a:pPr algn="ctr"/>
            <a:r>
              <a:rPr lang="en-IE" sz="1000" baseline="0" dirty="0"/>
              <a:t>Completed after each meeting to log any issues or ideas that have arisen</a:t>
            </a:r>
          </a:p>
          <a:p>
            <a:pPr algn="ctr"/>
            <a:r>
              <a:rPr lang="en-IE" sz="1000" baseline="0" dirty="0"/>
              <a:t>(Liam/Brian)</a:t>
            </a:r>
            <a:endParaRPr lang="en-IE" sz="1000" dirty="0"/>
          </a:p>
        </p:txBody>
      </p:sp>
      <p:sp>
        <p:nvSpPr>
          <p:cNvPr id="26" name="Flowchart: Connector 25"/>
          <p:cNvSpPr/>
          <p:nvPr/>
        </p:nvSpPr>
        <p:spPr>
          <a:xfrm>
            <a:off x="251520" y="4221088"/>
            <a:ext cx="1872208" cy="10801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dirty="0"/>
              <a:t>Review</a:t>
            </a:r>
            <a:r>
              <a:rPr lang="en-IE" sz="1000" baseline="0" dirty="0"/>
              <a:t> of Timesheet entries to ensure the Innovation  Feedback form is completed</a:t>
            </a:r>
          </a:p>
          <a:p>
            <a:pPr algn="ctr"/>
            <a:r>
              <a:rPr lang="en-IE" sz="1000" baseline="0" dirty="0"/>
              <a:t>Weekly ( Leona )</a:t>
            </a:r>
            <a:endParaRPr lang="en-IE" sz="1000" dirty="0"/>
          </a:p>
          <a:p>
            <a:pPr algn="ctr"/>
            <a:endParaRPr lang="en-IE" sz="1100" dirty="0"/>
          </a:p>
        </p:txBody>
      </p:sp>
      <p:sp>
        <p:nvSpPr>
          <p:cNvPr id="40" name="Right Arrow 39"/>
          <p:cNvSpPr/>
          <p:nvPr/>
        </p:nvSpPr>
        <p:spPr>
          <a:xfrm rot="5400000">
            <a:off x="3131839" y="234888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41" name="Right Arrow 40"/>
          <p:cNvSpPr/>
          <p:nvPr/>
        </p:nvSpPr>
        <p:spPr>
          <a:xfrm rot="5400000">
            <a:off x="7740351" y="378904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23" name="Flowchart: Alternate Process 22"/>
          <p:cNvSpPr/>
          <p:nvPr/>
        </p:nvSpPr>
        <p:spPr>
          <a:xfrm>
            <a:off x="107504" y="2708920"/>
            <a:ext cx="1656184"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Timesheets</a:t>
            </a:r>
          </a:p>
          <a:p>
            <a:pPr algn="ctr"/>
            <a:r>
              <a:rPr lang="en-IE" sz="1000" dirty="0"/>
              <a:t>An option to complete an Innovation Feedback Form will appear every time a  customer meeting is recorded in a timesheet</a:t>
            </a:r>
          </a:p>
          <a:p>
            <a:pPr algn="ctr"/>
            <a:r>
              <a:rPr lang="en-IE" sz="1000" dirty="0"/>
              <a:t>(All Staff Members)</a:t>
            </a:r>
          </a:p>
        </p:txBody>
      </p:sp>
      <p:sp>
        <p:nvSpPr>
          <p:cNvPr id="24" name="Flowchart: Alternate Process 23"/>
          <p:cNvSpPr/>
          <p:nvPr/>
        </p:nvSpPr>
        <p:spPr>
          <a:xfrm>
            <a:off x="7164288" y="2636913"/>
            <a:ext cx="1688482" cy="122413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Staff Meetings</a:t>
            </a:r>
          </a:p>
          <a:p>
            <a:pPr algn="ctr"/>
            <a:r>
              <a:rPr lang="en-IE" sz="1000" dirty="0"/>
              <a:t>Every Quarter</a:t>
            </a:r>
          </a:p>
          <a:p>
            <a:pPr algn="ctr"/>
            <a:r>
              <a:rPr lang="en-IE" sz="1000" dirty="0"/>
              <a:t>(Liam/Brian with individual Staff members)</a:t>
            </a:r>
          </a:p>
        </p:txBody>
      </p:sp>
      <p:sp>
        <p:nvSpPr>
          <p:cNvPr id="42" name="Right Arrow 41"/>
          <p:cNvSpPr/>
          <p:nvPr/>
        </p:nvSpPr>
        <p:spPr>
          <a:xfrm rot="5400000">
            <a:off x="4716015" y="2348881"/>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43" name="Right Arrow 42"/>
          <p:cNvSpPr/>
          <p:nvPr/>
        </p:nvSpPr>
        <p:spPr>
          <a:xfrm rot="7855408">
            <a:off x="6300191" y="2420889"/>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45" name="Right Arrow 44"/>
          <p:cNvSpPr/>
          <p:nvPr/>
        </p:nvSpPr>
        <p:spPr>
          <a:xfrm rot="2048109">
            <a:off x="1902379" y="2502050"/>
            <a:ext cx="504057"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100"/>
          </a:p>
        </p:txBody>
      </p:sp>
      <p:sp>
        <p:nvSpPr>
          <p:cNvPr id="15" name="Flowchart: Alternate Process 14"/>
          <p:cNvSpPr/>
          <p:nvPr/>
        </p:nvSpPr>
        <p:spPr>
          <a:xfrm>
            <a:off x="1403648" y="1340768"/>
            <a:ext cx="1080120"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E" sz="1000" dirty="0"/>
          </a:p>
          <a:p>
            <a:pPr algn="ctr"/>
            <a:r>
              <a:rPr lang="en-IE" sz="1000" b="1" dirty="0"/>
              <a:t>Meetings with Existing Customers</a:t>
            </a:r>
          </a:p>
          <a:p>
            <a:pPr algn="ctr"/>
            <a:r>
              <a:rPr lang="en-IE" sz="1000" dirty="0"/>
              <a:t>3 Per Quarter?</a:t>
            </a:r>
          </a:p>
          <a:p>
            <a:pPr algn="ctr"/>
            <a:r>
              <a:rPr lang="en-IE" sz="1000" dirty="0"/>
              <a:t>(Liam/Brian/</a:t>
            </a:r>
          </a:p>
          <a:p>
            <a:pPr algn="ctr"/>
            <a:r>
              <a:rPr lang="en-IE" sz="1000" dirty="0"/>
              <a:t>Leona/Senior</a:t>
            </a:r>
            <a:r>
              <a:rPr lang="en-IE" sz="1000" baseline="0" dirty="0"/>
              <a:t> Engineers)</a:t>
            </a:r>
            <a:endParaRPr lang="en-IE" sz="1000" dirty="0"/>
          </a:p>
          <a:p>
            <a:pPr algn="ctr"/>
            <a:endParaRPr lang="en-IE" sz="1000" dirty="0"/>
          </a:p>
        </p:txBody>
      </p:sp>
      <p:sp>
        <p:nvSpPr>
          <p:cNvPr id="16" name="Flowchart: Alternate Process 15"/>
          <p:cNvSpPr/>
          <p:nvPr/>
        </p:nvSpPr>
        <p:spPr>
          <a:xfrm>
            <a:off x="2771800" y="1340768"/>
            <a:ext cx="1224136"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Seminars, Open Days, Events</a:t>
            </a:r>
          </a:p>
          <a:p>
            <a:pPr algn="ctr"/>
            <a:r>
              <a:rPr lang="en-IE" sz="1000" dirty="0"/>
              <a:t>1 per quarter</a:t>
            </a:r>
          </a:p>
        </p:txBody>
      </p:sp>
      <p:sp>
        <p:nvSpPr>
          <p:cNvPr id="17" name="Flowchart: Alternate Process 16"/>
          <p:cNvSpPr/>
          <p:nvPr/>
        </p:nvSpPr>
        <p:spPr>
          <a:xfrm>
            <a:off x="4283968" y="1340768"/>
            <a:ext cx="1296144"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Customer</a:t>
            </a:r>
            <a:r>
              <a:rPr lang="en-IE" sz="1000" b="1" baseline="0" dirty="0"/>
              <a:t> Project Reviews</a:t>
            </a:r>
          </a:p>
          <a:p>
            <a:pPr algn="ctr"/>
            <a:r>
              <a:rPr lang="en-IE" sz="1000" baseline="0" dirty="0"/>
              <a:t>Held at the end of Each project</a:t>
            </a:r>
          </a:p>
          <a:p>
            <a:pPr algn="ctr"/>
            <a:r>
              <a:rPr lang="en-IE" sz="1000" baseline="0" dirty="0"/>
              <a:t>(Liam/Brian and the project Manager)</a:t>
            </a:r>
            <a:endParaRPr lang="en-IE" sz="1000" dirty="0"/>
          </a:p>
        </p:txBody>
      </p:sp>
      <p:sp>
        <p:nvSpPr>
          <p:cNvPr id="18" name="Flowchart: Alternate Process 17"/>
          <p:cNvSpPr/>
          <p:nvPr/>
        </p:nvSpPr>
        <p:spPr>
          <a:xfrm>
            <a:off x="5940152" y="1340768"/>
            <a:ext cx="1152128" cy="115212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E" sz="1000" b="1" dirty="0"/>
              <a:t>Internet</a:t>
            </a:r>
            <a:r>
              <a:rPr lang="en-IE" sz="1000" b="1" baseline="0" dirty="0"/>
              <a:t> blogs, Forums or discussions from groups on Linked In</a:t>
            </a:r>
          </a:p>
          <a:p>
            <a:pPr algn="ctr"/>
            <a:r>
              <a:rPr lang="en-IE" sz="1000" baseline="0" dirty="0"/>
              <a:t>Continuous</a:t>
            </a:r>
          </a:p>
          <a:p>
            <a:pPr algn="ctr"/>
            <a:r>
              <a:rPr lang="en-IE" sz="1000" baseline="0" dirty="0"/>
              <a:t>(All)</a:t>
            </a:r>
            <a:endParaRPr lang="en-IE" sz="1000" dirty="0"/>
          </a:p>
        </p:txBody>
      </p:sp>
    </p:spTree>
    <p:extLst>
      <p:ext uri="{BB962C8B-B14F-4D97-AF65-F5344CB8AC3E}">
        <p14:creationId xmlns:p14="http://schemas.microsoft.com/office/powerpoint/2010/main" val="91456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18</a:t>
            </a:fld>
            <a:endParaRPr lang="en-IE"/>
          </a:p>
        </p:txBody>
      </p:sp>
      <p:pic>
        <p:nvPicPr>
          <p:cNvPr id="3078" name="Picture 7" descr="DW-Logo-Medium.png"/>
          <p:cNvPicPr>
            <a:picLocks noChangeAspect="1"/>
          </p:cNvPicPr>
          <p:nvPr/>
        </p:nvPicPr>
        <p:blipFill>
          <a:blip r:embed="rId4" cstate="print"/>
          <a:srcRect/>
          <a:stretch>
            <a:fillRect/>
          </a:stretch>
        </p:blipFill>
        <p:spPr bwMode="auto">
          <a:xfrm>
            <a:off x="179388" y="188913"/>
            <a:ext cx="2305050" cy="431800"/>
          </a:xfrm>
          <a:prstGeom prst="rect">
            <a:avLst/>
          </a:prstGeom>
          <a:noFill/>
          <a:ln w="9525">
            <a:noFill/>
            <a:miter lim="800000"/>
            <a:headEnd/>
            <a:tailEnd/>
          </a:ln>
        </p:spPr>
      </p:pic>
      <p:pic>
        <p:nvPicPr>
          <p:cNvPr id="3079" name="Picture 10" descr="DW_PP_Footer.jpg"/>
          <p:cNvPicPr>
            <a:picLocks noChangeAspect="1"/>
          </p:cNvPicPr>
          <p:nvPr/>
        </p:nvPicPr>
        <p:blipFill>
          <a:blip r:embed="rId5" cstate="print"/>
          <a:srcRect/>
          <a:stretch>
            <a:fillRect/>
          </a:stretch>
        </p:blipFill>
        <p:spPr bwMode="auto">
          <a:xfrm>
            <a:off x="0" y="6092825"/>
            <a:ext cx="9144000" cy="765175"/>
          </a:xfrm>
          <a:prstGeom prst="rect">
            <a:avLst/>
          </a:prstGeom>
          <a:noFill/>
          <a:ln w="9525">
            <a:noFill/>
            <a:miter lim="800000"/>
            <a:headEnd/>
            <a:tailEnd/>
          </a:ln>
        </p:spPr>
      </p:pic>
      <p:pic>
        <p:nvPicPr>
          <p:cNvPr id="1026" name="Picture 2"/>
          <p:cNvPicPr>
            <a:picLocks noGrp="1" noChangeAspect="1" noChangeArrowheads="1"/>
          </p:cNvPicPr>
          <p:nvPr>
            <p:ph idx="1"/>
          </p:nvPr>
        </p:nvPicPr>
        <p:blipFill>
          <a:blip r:embed="rId6" cstate="print"/>
          <a:srcRect/>
          <a:stretch>
            <a:fillRect/>
          </a:stretch>
        </p:blipFill>
        <p:spPr bwMode="auto">
          <a:xfrm>
            <a:off x="1187624" y="980727"/>
            <a:ext cx="6913627" cy="4780093"/>
          </a:xfrm>
          <a:prstGeom prst="rect">
            <a:avLst/>
          </a:prstGeom>
          <a:noFill/>
          <a:ln w="9525">
            <a:noFill/>
            <a:miter lim="800000"/>
            <a:headEnd/>
            <a:tailEnd/>
          </a:ln>
        </p:spPr>
      </p:pic>
      <p:sp>
        <p:nvSpPr>
          <p:cNvPr id="9" name="TextBox 8"/>
          <p:cNvSpPr txBox="1"/>
          <p:nvPr/>
        </p:nvSpPr>
        <p:spPr>
          <a:xfrm>
            <a:off x="251520" y="5877272"/>
            <a:ext cx="3529448" cy="246221"/>
          </a:xfrm>
          <a:prstGeom prst="rect">
            <a:avLst/>
          </a:prstGeom>
          <a:noFill/>
        </p:spPr>
        <p:txBody>
          <a:bodyPr wrap="square" rtlCol="0">
            <a:spAutoFit/>
          </a:bodyPr>
          <a:lstStyle/>
          <a:p>
            <a:r>
              <a:rPr lang="en-IE" sz="1000" dirty="0"/>
              <a:t>Courtesy of Sean McNulty Innovator</a:t>
            </a:r>
          </a:p>
        </p:txBody>
      </p:sp>
    </p:spTree>
    <p:extLst>
      <p:ext uri="{BB962C8B-B14F-4D97-AF65-F5344CB8AC3E}">
        <p14:creationId xmlns:p14="http://schemas.microsoft.com/office/powerpoint/2010/main" val="2141039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5" descr="DW_PP_Body.jpg"/>
          <p:cNvPicPr>
            <a:picLocks noChangeAspect="1"/>
          </p:cNvPicPr>
          <p:nvPr/>
        </p:nvPicPr>
        <p:blipFill>
          <a:blip r:embed="rId3" cstate="print"/>
          <a:srcRect/>
          <a:stretch>
            <a:fillRect/>
          </a:stretch>
        </p:blipFill>
        <p:spPr bwMode="auto">
          <a:xfrm>
            <a:off x="0" y="765175"/>
            <a:ext cx="3562350" cy="5219700"/>
          </a:xfrm>
          <a:prstGeom prst="rect">
            <a:avLst/>
          </a:prstGeom>
          <a:noFill/>
          <a:ln w="9525">
            <a:noFill/>
            <a:miter lim="800000"/>
            <a:headEnd/>
            <a:tailEnd/>
          </a:ln>
        </p:spPr>
      </p:pic>
      <p:sp>
        <p:nvSpPr>
          <p:cNvPr id="12291" name="Content Placeholder 2"/>
          <p:cNvSpPr>
            <a:spLocks noGrp="1"/>
          </p:cNvSpPr>
          <p:nvPr>
            <p:ph idx="1"/>
          </p:nvPr>
        </p:nvSpPr>
        <p:spPr>
          <a:xfrm>
            <a:off x="1043608" y="764704"/>
            <a:ext cx="7416824" cy="5184576"/>
          </a:xfrm>
        </p:spPr>
        <p:txBody>
          <a:bodyPr/>
          <a:lstStyle/>
          <a:p>
            <a:pPr>
              <a:buClr>
                <a:srgbClr val="000066"/>
              </a:buClr>
              <a:buSzPct val="75000"/>
              <a:defRPr/>
            </a:pPr>
            <a:r>
              <a:rPr lang="en-IE" sz="2800" b="1" dirty="0">
                <a:solidFill>
                  <a:schemeClr val="tx1">
                    <a:lumMod val="65000"/>
                    <a:lumOff val="35000"/>
                  </a:schemeClr>
                </a:solidFill>
                <a:cs typeface="Arial" charset="0"/>
              </a:rPr>
              <a:t>Technologies to be considered </a:t>
            </a:r>
          </a:p>
          <a:p>
            <a:pPr>
              <a:buClr>
                <a:srgbClr val="000066"/>
              </a:buClr>
              <a:buSzPct val="75000"/>
              <a:defRPr/>
            </a:pPr>
            <a:r>
              <a:rPr lang="en-IE" sz="2800" b="1" dirty="0">
                <a:solidFill>
                  <a:schemeClr val="tx1">
                    <a:lumMod val="65000"/>
                    <a:lumOff val="35000"/>
                  </a:schemeClr>
                </a:solidFill>
                <a:cs typeface="Arial" charset="0"/>
              </a:rPr>
              <a:t>Technologies to be investigated </a:t>
            </a:r>
          </a:p>
          <a:p>
            <a:pPr>
              <a:buClr>
                <a:srgbClr val="000066"/>
              </a:buClr>
              <a:buSzPct val="75000"/>
              <a:defRPr/>
            </a:pPr>
            <a:r>
              <a:rPr lang="en-IE" sz="2800" b="1" dirty="0">
                <a:solidFill>
                  <a:schemeClr val="tx1">
                    <a:lumMod val="65000"/>
                    <a:lumOff val="35000"/>
                  </a:schemeClr>
                </a:solidFill>
                <a:cs typeface="Arial" charset="0"/>
              </a:rPr>
              <a:t>Technologies to be added to a project</a:t>
            </a:r>
          </a:p>
          <a:p>
            <a:pPr>
              <a:buClr>
                <a:srgbClr val="000066"/>
              </a:buClr>
              <a:buSzPct val="75000"/>
              <a:defRPr/>
            </a:pPr>
            <a:r>
              <a:rPr lang="en-IE" sz="2800" b="1" dirty="0">
                <a:solidFill>
                  <a:schemeClr val="tx1">
                    <a:lumMod val="65000"/>
                    <a:lumOff val="35000"/>
                  </a:schemeClr>
                </a:solidFill>
                <a:cs typeface="Arial" charset="0"/>
              </a:rPr>
              <a:t>Technologies that need feedback to the Tech group </a:t>
            </a:r>
          </a:p>
          <a:p>
            <a:pPr>
              <a:buClr>
                <a:srgbClr val="000066"/>
              </a:buClr>
              <a:buSzPct val="75000"/>
              <a:defRPr/>
            </a:pPr>
            <a:r>
              <a:rPr lang="en-IE" sz="2800" b="1" dirty="0">
                <a:solidFill>
                  <a:schemeClr val="tx1">
                    <a:lumMod val="65000"/>
                    <a:lumOff val="35000"/>
                  </a:schemeClr>
                </a:solidFill>
                <a:cs typeface="Arial" charset="0"/>
              </a:rPr>
              <a:t>Technologies that should be demonstrated to all staff </a:t>
            </a:r>
          </a:p>
          <a:p>
            <a:pPr>
              <a:buClr>
                <a:srgbClr val="000066"/>
              </a:buClr>
              <a:buSzPct val="75000"/>
              <a:defRPr/>
            </a:pPr>
            <a:r>
              <a:rPr lang="en-IE" sz="2800" b="1" dirty="0">
                <a:solidFill>
                  <a:schemeClr val="tx1">
                    <a:lumMod val="65000"/>
                    <a:lumOff val="35000"/>
                  </a:schemeClr>
                </a:solidFill>
                <a:cs typeface="Arial" charset="0"/>
              </a:rPr>
              <a:t>Technologies that need to be documented </a:t>
            </a:r>
          </a:p>
          <a:p>
            <a:pPr>
              <a:buClr>
                <a:srgbClr val="000066"/>
              </a:buClr>
              <a:buSzPct val="75000"/>
              <a:defRPr/>
            </a:pPr>
            <a:r>
              <a:rPr lang="en-IE" sz="2800" b="1" dirty="0">
                <a:solidFill>
                  <a:schemeClr val="tx1">
                    <a:lumMod val="65000"/>
                    <a:lumOff val="35000"/>
                  </a:schemeClr>
                </a:solidFill>
                <a:cs typeface="Arial" charset="0"/>
              </a:rPr>
              <a:t>Adopted technologies</a:t>
            </a:r>
          </a:p>
        </p:txBody>
      </p:sp>
      <p:pic>
        <p:nvPicPr>
          <p:cNvPr id="13318" name="Picture 10" descr="DW_PP_Footer.jpg"/>
          <p:cNvPicPr>
            <a:picLocks noChangeAspect="1"/>
          </p:cNvPicPr>
          <p:nvPr/>
        </p:nvPicPr>
        <p:blipFill>
          <a:blip r:embed="rId4" cstate="print"/>
          <a:srcRect/>
          <a:stretch>
            <a:fillRect/>
          </a:stretch>
        </p:blipFill>
        <p:spPr bwMode="auto">
          <a:xfrm>
            <a:off x="0" y="6092825"/>
            <a:ext cx="9144000" cy="765175"/>
          </a:xfrm>
          <a:prstGeom prst="rect">
            <a:avLst/>
          </a:prstGeom>
          <a:noFill/>
          <a:ln w="9525">
            <a:noFill/>
            <a:miter lim="800000"/>
            <a:headEnd/>
            <a:tailEnd/>
          </a:ln>
        </p:spPr>
      </p:pic>
      <p:pic>
        <p:nvPicPr>
          <p:cNvPr id="7" name="Picture 6" descr="DW-Logo-Medium.png"/>
          <p:cNvPicPr>
            <a:picLocks noChangeAspect="1"/>
          </p:cNvPicPr>
          <p:nvPr/>
        </p:nvPicPr>
        <p:blipFill>
          <a:blip r:embed="rId5" cstate="print"/>
          <a:srcRect/>
          <a:stretch>
            <a:fillRect/>
          </a:stretch>
        </p:blipFill>
        <p:spPr bwMode="auto">
          <a:xfrm>
            <a:off x="179388" y="188913"/>
            <a:ext cx="2305050" cy="431800"/>
          </a:xfrm>
          <a:prstGeom prst="rect">
            <a:avLst/>
          </a:prstGeom>
          <a:noFill/>
          <a:ln w="9525">
            <a:noFill/>
            <a:miter lim="800000"/>
            <a:headEnd/>
            <a:tailEnd/>
          </a:ln>
        </p:spPr>
      </p:pic>
      <p:sp>
        <p:nvSpPr>
          <p:cNvPr id="8" name="TextBox 9"/>
          <p:cNvSpPr txBox="1">
            <a:spLocks noChangeArrowheads="1"/>
          </p:cNvSpPr>
          <p:nvPr/>
        </p:nvSpPr>
        <p:spPr bwMode="auto">
          <a:xfrm>
            <a:off x="4499992" y="0"/>
            <a:ext cx="4644008" cy="461665"/>
          </a:xfrm>
          <a:prstGeom prst="rect">
            <a:avLst/>
          </a:prstGeom>
          <a:noFill/>
          <a:ln w="9525">
            <a:noFill/>
            <a:miter lim="800000"/>
            <a:headEnd/>
            <a:tailEnd/>
          </a:ln>
        </p:spPr>
        <p:txBody>
          <a:bodyPr wrap="square">
            <a:spAutoFit/>
          </a:bodyPr>
          <a:lstStyle/>
          <a:p>
            <a:pPr algn="r"/>
            <a:r>
              <a:rPr lang="en-IE" sz="2400" b="1" i="1" dirty="0">
                <a:solidFill>
                  <a:schemeClr val="tx1">
                    <a:lumMod val="65000"/>
                    <a:lumOff val="35000"/>
                  </a:schemeClr>
                </a:solidFill>
                <a:latin typeface="+mn-lt"/>
              </a:rPr>
              <a:t>Technology Program</a:t>
            </a:r>
          </a:p>
        </p:txBody>
      </p:sp>
    </p:spTree>
    <p:extLst>
      <p:ext uri="{BB962C8B-B14F-4D97-AF65-F5344CB8AC3E}">
        <p14:creationId xmlns:p14="http://schemas.microsoft.com/office/powerpoint/2010/main" val="120458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PPT3266.bmp"/>
          <p:cNvPicPr>
            <a:picLocks noChangeAspect="1"/>
          </p:cNvPicPr>
          <p:nvPr/>
        </p:nvPicPr>
        <p:blipFill>
          <a:blip r:embed="rId3">
            <a:extLst>
              <a:ext uri="{28A0092B-C50C-407E-A947-70E740481C1C}">
                <a14:useLocalDpi xmlns:a14="http://schemas.microsoft.com/office/drawing/2010/main" val="0"/>
              </a:ext>
            </a:extLst>
          </a:blip>
          <a:srcRect t="13904" r="45287" b="9274"/>
          <a:stretch>
            <a:fillRect/>
          </a:stretch>
        </p:blipFill>
        <p:spPr bwMode="auto">
          <a:xfrm>
            <a:off x="0" y="5699125"/>
            <a:ext cx="3132138"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6" descr="PPT13B1.bmp"/>
          <p:cNvPicPr>
            <a:picLocks noChangeAspect="1"/>
          </p:cNvPicPr>
          <p:nvPr/>
        </p:nvPicPr>
        <p:blipFill>
          <a:blip r:embed="rId4">
            <a:extLst>
              <a:ext uri="{28A0092B-C50C-407E-A947-70E740481C1C}">
                <a14:useLocalDpi xmlns:a14="http://schemas.microsoft.com/office/drawing/2010/main" val="0"/>
              </a:ext>
            </a:extLst>
          </a:blip>
          <a:srcRect l="33530" t="12064" r="8881" b="3499"/>
          <a:stretch>
            <a:fillRect/>
          </a:stretch>
        </p:blipFill>
        <p:spPr bwMode="auto">
          <a:xfrm>
            <a:off x="3059113" y="5710238"/>
            <a:ext cx="3097212"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7" descr="PPT625E.bmp"/>
          <p:cNvPicPr>
            <a:picLocks noChangeAspect="1"/>
          </p:cNvPicPr>
          <p:nvPr/>
        </p:nvPicPr>
        <p:blipFill>
          <a:blip r:embed="rId5">
            <a:extLst>
              <a:ext uri="{28A0092B-C50C-407E-A947-70E740481C1C}">
                <a14:useLocalDpi xmlns:a14="http://schemas.microsoft.com/office/drawing/2010/main" val="0"/>
              </a:ext>
            </a:extLst>
          </a:blip>
          <a:srcRect l="45853" t="12012" r="6163" b="15919"/>
          <a:stretch>
            <a:fillRect/>
          </a:stretch>
        </p:blipFill>
        <p:spPr bwMode="auto">
          <a:xfrm>
            <a:off x="6156325" y="5718175"/>
            <a:ext cx="298767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8"/>
          <p:cNvSpPr>
            <a:spLocks noChangeArrowheads="1"/>
          </p:cNvSpPr>
          <p:nvPr/>
        </p:nvSpPr>
        <p:spPr bwMode="auto">
          <a:xfrm>
            <a:off x="503238" y="908050"/>
            <a:ext cx="820737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IE" altLang="en-US" sz="1600" b="1" i="1" dirty="0">
                <a:latin typeface="Arial" panose="020B0604020202020204" pitchFamily="34" charset="0"/>
              </a:rPr>
              <a:t>We apply technology to our customers business to help them improve business processes, increase efficiencies and reduce cost</a:t>
            </a:r>
            <a:br>
              <a:rPr lang="en-IE" altLang="en-US" sz="1600" b="1" i="1" dirty="0">
                <a:latin typeface="Arial" panose="020B0604020202020204" pitchFamily="34" charset="0"/>
              </a:rPr>
            </a:br>
            <a:endParaRPr lang="en-IE" altLang="en-US" sz="1600" i="1" dirty="0">
              <a:latin typeface="Arial" panose="020B0604020202020204" pitchFamily="34" charset="0"/>
            </a:endParaRPr>
          </a:p>
          <a:p>
            <a:pPr eaLnBrk="1" hangingPunct="1">
              <a:spcBef>
                <a:spcPct val="0"/>
              </a:spcBef>
              <a:buFontTx/>
              <a:buNone/>
            </a:pPr>
            <a:endParaRPr lang="en-IE" altLang="en-US" sz="1600" dirty="0">
              <a:latin typeface="Arial" panose="020B0604020202020204" pitchFamily="34" charset="0"/>
            </a:endParaRPr>
          </a:p>
          <a:p>
            <a:pPr eaLnBrk="1" hangingPunct="1">
              <a:spcBef>
                <a:spcPct val="0"/>
              </a:spcBef>
              <a:buFontTx/>
              <a:buNone/>
            </a:pPr>
            <a:r>
              <a:rPr lang="en-IE" altLang="en-US" sz="1600" dirty="0">
                <a:latin typeface="Arial" panose="020B0604020202020204" pitchFamily="34" charset="0"/>
              </a:rPr>
              <a:t>Established in 1995 by Liam Curham and Brian Robinson.</a:t>
            </a:r>
          </a:p>
          <a:p>
            <a:pPr eaLnBrk="1" hangingPunct="1">
              <a:spcBef>
                <a:spcPct val="0"/>
              </a:spcBef>
              <a:buFontTx/>
              <a:buNone/>
            </a:pPr>
            <a:endParaRPr lang="en-IE" altLang="en-US" sz="1600" dirty="0">
              <a:latin typeface="Arial" panose="020B0604020202020204" pitchFamily="34" charset="0"/>
            </a:endParaRPr>
          </a:p>
          <a:p>
            <a:pPr eaLnBrk="1" hangingPunct="1">
              <a:spcBef>
                <a:spcPct val="0"/>
              </a:spcBef>
              <a:buFontTx/>
              <a:buNone/>
            </a:pPr>
            <a:r>
              <a:rPr lang="en-IE" altLang="en-US" sz="1600" dirty="0">
                <a:latin typeface="Arial" panose="020B0604020202020204" pitchFamily="34" charset="0"/>
              </a:rPr>
              <a:t>Over 400 successful local and worldwide software implementations.</a:t>
            </a:r>
          </a:p>
          <a:p>
            <a:pPr algn="just" eaLnBrk="1" hangingPunct="1">
              <a:spcBef>
                <a:spcPct val="0"/>
              </a:spcBef>
              <a:buFontTx/>
              <a:buNone/>
            </a:pPr>
            <a:endParaRPr lang="en-GB" altLang="en-US" sz="1600" dirty="0">
              <a:latin typeface="Arial" panose="020B0604020202020204" pitchFamily="34" charset="0"/>
            </a:endParaRPr>
          </a:p>
          <a:p>
            <a:pPr algn="just" eaLnBrk="1" hangingPunct="1">
              <a:spcBef>
                <a:spcPct val="0"/>
              </a:spcBef>
              <a:buFontTx/>
              <a:buNone/>
            </a:pPr>
            <a:r>
              <a:rPr lang="en-GB" altLang="en-US" sz="1600" dirty="0">
                <a:latin typeface="Arial" panose="020B0604020202020204" pitchFamily="34" charset="0"/>
              </a:rPr>
              <a:t>Based in Waterford and presence in Dublin, Wexford, Cork &amp; Galway</a:t>
            </a:r>
          </a:p>
          <a:p>
            <a:pPr algn="just" eaLnBrk="1" hangingPunct="1">
              <a:spcBef>
                <a:spcPct val="0"/>
              </a:spcBef>
              <a:buFontTx/>
              <a:buNone/>
            </a:pPr>
            <a:endParaRPr lang="en-GB" altLang="en-US" sz="1600" dirty="0">
              <a:latin typeface="Arial" panose="020B0604020202020204" pitchFamily="34" charset="0"/>
            </a:endParaRPr>
          </a:p>
          <a:p>
            <a:pPr algn="just" eaLnBrk="1" hangingPunct="1">
              <a:spcBef>
                <a:spcPct val="0"/>
              </a:spcBef>
              <a:buFontTx/>
              <a:buNone/>
            </a:pPr>
            <a:r>
              <a:rPr lang="en-GB" altLang="en-US" sz="1600" dirty="0">
                <a:latin typeface="Arial" panose="020B0604020202020204" pitchFamily="34" charset="0"/>
              </a:rPr>
              <a:t>A team of 28, across Software Development, Support and Validation</a:t>
            </a:r>
          </a:p>
          <a:p>
            <a:pPr algn="just" eaLnBrk="1" hangingPunct="1">
              <a:spcBef>
                <a:spcPct val="0"/>
              </a:spcBef>
              <a:buFontTx/>
              <a:buNone/>
            </a:pPr>
            <a:endParaRPr lang="en-GB" altLang="en-US" sz="1600" dirty="0">
              <a:latin typeface="Arial" panose="020B0604020202020204" pitchFamily="34" charset="0"/>
            </a:endParaRPr>
          </a:p>
          <a:p>
            <a:pPr eaLnBrk="1" hangingPunct="1">
              <a:spcBef>
                <a:spcPct val="0"/>
              </a:spcBef>
              <a:buFontTx/>
              <a:buNone/>
            </a:pPr>
            <a:r>
              <a:rPr lang="en-GB" altLang="en-US" sz="1600" dirty="0">
                <a:latin typeface="Arial" panose="020B0604020202020204" pitchFamily="34" charset="0"/>
              </a:rPr>
              <a:t>Double digit growth for the last 4 years</a:t>
            </a:r>
          </a:p>
          <a:p>
            <a:pPr eaLnBrk="1" hangingPunct="1">
              <a:spcBef>
                <a:spcPct val="0"/>
              </a:spcBef>
              <a:buFontTx/>
              <a:buNone/>
            </a:pPr>
            <a:endParaRPr lang="en-GB" altLang="en-US" sz="1600" dirty="0">
              <a:latin typeface="Arial" panose="020B0604020202020204" pitchFamily="34" charset="0"/>
            </a:endParaRPr>
          </a:p>
          <a:p>
            <a:pPr eaLnBrk="1" hangingPunct="1">
              <a:spcBef>
                <a:spcPct val="0"/>
              </a:spcBef>
              <a:buFontTx/>
              <a:buNone/>
            </a:pPr>
            <a:r>
              <a:rPr lang="en-GB" altLang="en-US" sz="1600" dirty="0">
                <a:latin typeface="Arial" panose="020B0604020202020204" pitchFamily="34" charset="0"/>
              </a:rPr>
              <a:t>33% of our business is Export</a:t>
            </a:r>
          </a:p>
        </p:txBody>
      </p:sp>
      <p:sp>
        <p:nvSpPr>
          <p:cNvPr id="5126" name="TextBox 9"/>
          <p:cNvSpPr txBox="1">
            <a:spLocks noChangeArrowheads="1"/>
          </p:cNvSpPr>
          <p:nvPr/>
        </p:nvSpPr>
        <p:spPr bwMode="auto">
          <a:xfrm>
            <a:off x="6270625" y="93663"/>
            <a:ext cx="2698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defRPr/>
            </a:pPr>
            <a:r>
              <a:rPr lang="en-IE" altLang="en-US" sz="2400" b="1" i="1" dirty="0">
                <a:solidFill>
                  <a:schemeClr val="tx1">
                    <a:lumMod val="65000"/>
                    <a:lumOff val="35000"/>
                  </a:schemeClr>
                </a:solidFill>
                <a:latin typeface="+mn-lt"/>
              </a:rPr>
              <a:t>Overview </a:t>
            </a:r>
          </a:p>
        </p:txBody>
      </p:sp>
      <p:sp>
        <p:nvSpPr>
          <p:cNvPr id="5127"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8A1661-C411-4A86-A1E1-71176EF7287B}" type="slidenum">
              <a:rPr lang="en-IE" altLang="en-US" sz="1200" smtClean="0">
                <a:solidFill>
                  <a:srgbClr val="898989"/>
                </a:solidFill>
              </a:rPr>
              <a:pPr>
                <a:spcBef>
                  <a:spcPct val="0"/>
                </a:spcBef>
                <a:buFontTx/>
                <a:buNone/>
              </a:pPr>
              <a:t>2</a:t>
            </a:fld>
            <a:endParaRPr lang="en-IE" altLang="en-US" sz="1200">
              <a:solidFill>
                <a:srgbClr val="898989"/>
              </a:solidFill>
            </a:endParaRPr>
          </a:p>
        </p:txBody>
      </p:sp>
      <p:sp>
        <p:nvSpPr>
          <p:cNvPr id="13" name="Footer Placeholder 12"/>
          <p:cNvSpPr>
            <a:spLocks noGrp="1"/>
          </p:cNvSpPr>
          <p:nvPr>
            <p:ph type="ftr" sz="quarter" idx="11"/>
          </p:nvPr>
        </p:nvSpPr>
        <p:spPr/>
        <p:txBody>
          <a:bodyPr/>
          <a:lstStyle/>
          <a:p>
            <a:pPr>
              <a:defRPr/>
            </a:pPr>
            <a:endParaRPr lang="en-I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pic>
        <p:nvPicPr>
          <p:cNvPr id="10" name="Picture 9" descr="Mission-Info-Venn-Landscape2.jpg"/>
          <p:cNvPicPr>
            <a:picLocks noChangeAspect="1"/>
          </p:cNvPicPr>
          <p:nvPr/>
        </p:nvPicPr>
        <p:blipFill>
          <a:blip r:embed="rId4" cstate="print"/>
          <a:stretch>
            <a:fillRect/>
          </a:stretch>
        </p:blipFill>
        <p:spPr>
          <a:xfrm>
            <a:off x="323528" y="188640"/>
            <a:ext cx="8508437" cy="6381328"/>
          </a:xfrm>
          <a:prstGeom prst="rect">
            <a:avLst/>
          </a:prstGeom>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20</a:t>
            </a:fld>
            <a:endParaRPr lang="en-IE"/>
          </a:p>
        </p:txBody>
      </p:sp>
      <p:pic>
        <p:nvPicPr>
          <p:cNvPr id="3078" name="Picture 7" descr="DW-Logo-Medium.png"/>
          <p:cNvPicPr>
            <a:picLocks noChangeAspect="1"/>
          </p:cNvPicPr>
          <p:nvPr/>
        </p:nvPicPr>
        <p:blipFill>
          <a:blip r:embed="rId5" cstate="print"/>
          <a:srcRect/>
          <a:stretch>
            <a:fillRect/>
          </a:stretch>
        </p:blipFill>
        <p:spPr bwMode="auto">
          <a:xfrm>
            <a:off x="179388" y="188913"/>
            <a:ext cx="2305050" cy="431800"/>
          </a:xfrm>
          <a:prstGeom prst="rect">
            <a:avLst/>
          </a:prstGeom>
          <a:noFill/>
          <a:ln w="9525">
            <a:noFill/>
            <a:miter lim="800000"/>
            <a:headEnd/>
            <a:tailEnd/>
          </a:ln>
        </p:spPr>
      </p:pic>
      <p:pic>
        <p:nvPicPr>
          <p:cNvPr id="3079" name="Picture 10" descr="DW_PP_Footer.jpg"/>
          <p:cNvPicPr>
            <a:picLocks noChangeAspect="1"/>
          </p:cNvPicPr>
          <p:nvPr/>
        </p:nvPicPr>
        <p:blipFill>
          <a:blip r:embed="rId6" cstate="print"/>
          <a:srcRect/>
          <a:stretch>
            <a:fillRect/>
          </a:stretch>
        </p:blipFill>
        <p:spPr bwMode="auto">
          <a:xfrm>
            <a:off x="0" y="6092825"/>
            <a:ext cx="9144000" cy="765175"/>
          </a:xfrm>
          <a:prstGeom prst="rect">
            <a:avLst/>
          </a:prstGeom>
          <a:noFill/>
          <a:ln w="9525">
            <a:noFill/>
            <a:miter lim="800000"/>
            <a:headEnd/>
            <a:tailEnd/>
          </a:ln>
        </p:spPr>
      </p:pic>
      <p:sp>
        <p:nvSpPr>
          <p:cNvPr id="9" name="Rectangle 8"/>
          <p:cNvSpPr/>
          <p:nvPr/>
        </p:nvSpPr>
        <p:spPr>
          <a:xfrm>
            <a:off x="6368240" y="0"/>
            <a:ext cx="2775760" cy="461665"/>
          </a:xfrm>
          <a:prstGeom prst="rect">
            <a:avLst/>
          </a:prstGeom>
        </p:spPr>
        <p:txBody>
          <a:bodyPr wrap="none">
            <a:spAutoFit/>
          </a:bodyPr>
          <a:lstStyle/>
          <a:p>
            <a:pPr algn="r">
              <a:defRPr/>
            </a:pPr>
            <a:r>
              <a:rPr lang="en-IE" sz="2400" b="1" i="1" dirty="0">
                <a:solidFill>
                  <a:schemeClr val="tx1">
                    <a:lumMod val="65000"/>
                    <a:lumOff val="35000"/>
                  </a:schemeClr>
                </a:solidFill>
                <a:latin typeface="+mn-lt"/>
              </a:rPr>
              <a:t>Achieving our Vision</a:t>
            </a:r>
          </a:p>
        </p:txBody>
      </p:sp>
    </p:spTree>
    <p:extLst>
      <p:ext uri="{BB962C8B-B14F-4D97-AF65-F5344CB8AC3E}">
        <p14:creationId xmlns:p14="http://schemas.microsoft.com/office/powerpoint/2010/main" val="576225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4925" y="692150"/>
            <a:ext cx="2317750" cy="51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dirty="0"/>
          </a:p>
        </p:txBody>
      </p:sp>
      <p:sp>
        <p:nvSpPr>
          <p:cNvPr id="12" name="Rectangle 11"/>
          <p:cNvSpPr/>
          <p:nvPr/>
        </p:nvSpPr>
        <p:spPr>
          <a:xfrm>
            <a:off x="158750" y="5926138"/>
            <a:ext cx="8805863" cy="904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dirty="0"/>
          </a:p>
        </p:txBody>
      </p:sp>
      <p:sp>
        <p:nvSpPr>
          <p:cNvPr id="18435" name="TextBox 9"/>
          <p:cNvSpPr txBox="1">
            <a:spLocks noChangeArrowheads="1"/>
          </p:cNvSpPr>
          <p:nvPr/>
        </p:nvSpPr>
        <p:spPr bwMode="auto">
          <a:xfrm>
            <a:off x="3341688" y="66675"/>
            <a:ext cx="5802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Clr>
                <a:schemeClr val="accent2"/>
              </a:buClr>
              <a:buFont typeface="Arial" panose="020B0604020202020204" pitchFamily="34" charset="0"/>
              <a:buNone/>
              <a:defRPr/>
            </a:pPr>
            <a:r>
              <a:rPr lang="en-IE" altLang="en-US" sz="2400" b="1" i="1" dirty="0">
                <a:solidFill>
                  <a:schemeClr val="tx1">
                    <a:lumMod val="65000"/>
                    <a:lumOff val="35000"/>
                  </a:schemeClr>
                </a:solidFill>
                <a:latin typeface="+mn-lt"/>
              </a:rPr>
              <a:t>What is Shingo</a:t>
            </a:r>
          </a:p>
        </p:txBody>
      </p:sp>
      <p:sp>
        <p:nvSpPr>
          <p:cNvPr id="20485"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91AE41-342D-4723-BBDA-DCFBF88F29A5}" type="slidenum">
              <a:rPr lang="en-IE" altLang="en-US" sz="1200" smtClean="0">
                <a:solidFill>
                  <a:srgbClr val="898989"/>
                </a:solidFill>
              </a:rPr>
              <a:pPr>
                <a:spcBef>
                  <a:spcPct val="0"/>
                </a:spcBef>
                <a:buFontTx/>
                <a:buNone/>
              </a:pPr>
              <a:t>21</a:t>
            </a:fld>
            <a:endParaRPr lang="en-IE" altLang="en-US" sz="1200">
              <a:solidFill>
                <a:srgbClr val="898989"/>
              </a:solidFill>
            </a:endParaRPr>
          </a:p>
        </p:txBody>
      </p:sp>
      <p:pic>
        <p:nvPicPr>
          <p:cNvPr id="2048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713" y="981075"/>
            <a:ext cx="8112125" cy="385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12"/>
          <p:cNvSpPr txBox="1">
            <a:spLocks noChangeArrowheads="1"/>
          </p:cNvSpPr>
          <p:nvPr/>
        </p:nvSpPr>
        <p:spPr bwMode="auto">
          <a:xfrm>
            <a:off x="2987675" y="4681538"/>
            <a:ext cx="5840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solidFill>
                  <a:srgbClr val="0070C0"/>
                </a:solidFill>
                <a:latin typeface="Arial" panose="020B0604020202020204" pitchFamily="34" charset="0"/>
              </a:rPr>
              <a:t>Tools : 	</a:t>
            </a:r>
            <a:r>
              <a:rPr lang="en-GB" altLang="en-US" sz="1800">
                <a:latin typeface="Arial" panose="020B0604020202020204" pitchFamily="34" charset="0"/>
              </a:rPr>
              <a:t>Single device or item that accomplishes a task</a:t>
            </a:r>
          </a:p>
        </p:txBody>
      </p:sp>
      <p:sp>
        <p:nvSpPr>
          <p:cNvPr id="20488" name="TextBox 14"/>
          <p:cNvSpPr txBox="1">
            <a:spLocks noChangeArrowheads="1"/>
          </p:cNvSpPr>
          <p:nvPr/>
        </p:nvSpPr>
        <p:spPr bwMode="auto">
          <a:xfrm>
            <a:off x="2987675" y="5106988"/>
            <a:ext cx="58880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solidFill>
                  <a:srgbClr val="0070C0"/>
                </a:solidFill>
                <a:latin typeface="Arial" panose="020B0604020202020204" pitchFamily="34" charset="0"/>
              </a:rPr>
              <a:t>System :	</a:t>
            </a:r>
            <a:r>
              <a:rPr lang="en-GB" altLang="en-US" sz="1800">
                <a:latin typeface="Arial" panose="020B0604020202020204" pitchFamily="34" charset="0"/>
              </a:rPr>
              <a:t>Collection of Tools or tasks that are integrated </a:t>
            </a:r>
            <a:br>
              <a:rPr lang="en-GB" altLang="en-US" sz="1800">
                <a:latin typeface="Arial" panose="020B0604020202020204" pitchFamily="34" charset="0"/>
              </a:rPr>
            </a:br>
            <a:r>
              <a:rPr lang="en-GB" altLang="en-US" sz="1800">
                <a:latin typeface="Arial" panose="020B0604020202020204" pitchFamily="34" charset="0"/>
              </a:rPr>
              <a:t>               to accomplish an outcome</a:t>
            </a:r>
          </a:p>
        </p:txBody>
      </p:sp>
      <p:sp>
        <p:nvSpPr>
          <p:cNvPr id="20489" name="TextBox 15"/>
          <p:cNvSpPr txBox="1">
            <a:spLocks noChangeArrowheads="1"/>
          </p:cNvSpPr>
          <p:nvPr/>
        </p:nvSpPr>
        <p:spPr bwMode="auto">
          <a:xfrm>
            <a:off x="2987675" y="5846763"/>
            <a:ext cx="3913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solidFill>
                  <a:srgbClr val="0070C0"/>
                </a:solidFill>
                <a:latin typeface="Arial" panose="020B0604020202020204" pitchFamily="34" charset="0"/>
              </a:rPr>
              <a:t>Culture :	</a:t>
            </a:r>
            <a:r>
              <a:rPr lang="en-GB" altLang="en-US" sz="1800">
                <a:latin typeface="Arial" panose="020B0604020202020204" pitchFamily="34" charset="0"/>
              </a:rPr>
              <a:t>Values, Beliefs, Behaviours</a:t>
            </a:r>
          </a:p>
        </p:txBody>
      </p:sp>
    </p:spTree>
    <p:extLst>
      <p:ext uri="{BB962C8B-B14F-4D97-AF65-F5344CB8AC3E}">
        <p14:creationId xmlns:p14="http://schemas.microsoft.com/office/powerpoint/2010/main" val="1415528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5175"/>
            <a:ext cx="8964613" cy="5976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 name="Rectangle 2"/>
          <p:cNvSpPr/>
          <p:nvPr/>
        </p:nvSpPr>
        <p:spPr>
          <a:xfrm>
            <a:off x="6586538" y="107950"/>
            <a:ext cx="2247900" cy="523875"/>
          </a:xfrm>
          <a:prstGeom prst="rect">
            <a:avLst/>
          </a:prstGeom>
        </p:spPr>
        <p:txBody>
          <a:bodyPr wrap="none">
            <a:spAutoFit/>
          </a:bodyPr>
          <a:lstStyle/>
          <a:p>
            <a:pPr algn="r">
              <a:defRPr/>
            </a:pPr>
            <a:r>
              <a:rPr lang="en-IE" sz="2800" b="1" i="1" dirty="0">
                <a:solidFill>
                  <a:schemeClr val="tx1">
                    <a:lumMod val="65000"/>
                    <a:lumOff val="35000"/>
                  </a:schemeClr>
                </a:solidFill>
                <a:latin typeface="+mn-lt"/>
              </a:rPr>
              <a:t>Our Principles</a:t>
            </a:r>
          </a:p>
        </p:txBody>
      </p:sp>
      <p:graphicFrame>
        <p:nvGraphicFramePr>
          <p:cNvPr id="4" name="Diagram 3"/>
          <p:cNvGraphicFramePr/>
          <p:nvPr/>
        </p:nvGraphicFramePr>
        <p:xfrm>
          <a:off x="395536" y="369887"/>
          <a:ext cx="835327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395536" y="3429000"/>
          <a:ext cx="8353276" cy="36724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27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DW_PP_Body.jpg"/>
          <p:cNvPicPr>
            <a:picLocks noChangeAspect="1"/>
          </p:cNvPicPr>
          <p:nvPr/>
        </p:nvPicPr>
        <p:blipFill>
          <a:blip r:embed="rId3" cstate="print"/>
          <a:srcRect/>
          <a:stretch>
            <a:fillRect/>
          </a:stretch>
        </p:blipFill>
        <p:spPr bwMode="auto">
          <a:xfrm>
            <a:off x="0" y="765175"/>
            <a:ext cx="3562350" cy="52197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endParaRPr lang="en-IE"/>
          </a:p>
        </p:txBody>
      </p:sp>
      <p:sp>
        <p:nvSpPr>
          <p:cNvPr id="3" name="Slide Number Placeholder 2"/>
          <p:cNvSpPr>
            <a:spLocks noGrp="1"/>
          </p:cNvSpPr>
          <p:nvPr>
            <p:ph type="sldNum" sz="quarter" idx="12"/>
          </p:nvPr>
        </p:nvSpPr>
        <p:spPr/>
        <p:txBody>
          <a:bodyPr/>
          <a:lstStyle/>
          <a:p>
            <a:pPr>
              <a:defRPr/>
            </a:pPr>
            <a:fld id="{CA90FA92-BAC8-432D-AB52-95103AB31415}" type="slidenum">
              <a:rPr lang="en-IE" smtClean="0"/>
              <a:pPr>
                <a:defRPr/>
              </a:pPr>
              <a:t>23</a:t>
            </a:fld>
            <a:endParaRPr lang="en-IE"/>
          </a:p>
        </p:txBody>
      </p:sp>
      <p:graphicFrame>
        <p:nvGraphicFramePr>
          <p:cNvPr id="6" name="Diagram 5"/>
          <p:cNvGraphicFramePr/>
          <p:nvPr/>
        </p:nvGraphicFramePr>
        <p:xfrm>
          <a:off x="2555776" y="836712"/>
          <a:ext cx="4104456" cy="5128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10" descr="DW_PP_Footer.jpg"/>
          <p:cNvPicPr>
            <a:picLocks noChangeAspect="1"/>
          </p:cNvPicPr>
          <p:nvPr/>
        </p:nvPicPr>
        <p:blipFill>
          <a:blip r:embed="rId9" cstate="print"/>
          <a:srcRect/>
          <a:stretch>
            <a:fillRect/>
          </a:stretch>
        </p:blipFill>
        <p:spPr bwMode="auto">
          <a:xfrm>
            <a:off x="0" y="6092825"/>
            <a:ext cx="9144000" cy="765175"/>
          </a:xfrm>
          <a:prstGeom prst="rect">
            <a:avLst/>
          </a:prstGeom>
          <a:noFill/>
          <a:ln w="9525">
            <a:noFill/>
            <a:miter lim="800000"/>
            <a:headEnd/>
            <a:tailEnd/>
          </a:ln>
        </p:spPr>
      </p:pic>
      <p:pic>
        <p:nvPicPr>
          <p:cNvPr id="10" name="Picture 9" descr="Connectivity.jpg"/>
          <p:cNvPicPr/>
          <p:nvPr/>
        </p:nvPicPr>
        <p:blipFill>
          <a:blip r:embed="rId10" cstate="print"/>
          <a:stretch>
            <a:fillRect/>
          </a:stretch>
        </p:blipFill>
        <p:spPr>
          <a:xfrm>
            <a:off x="467544" y="764704"/>
            <a:ext cx="2304256" cy="1296144"/>
          </a:xfrm>
          <a:prstGeom prst="rect">
            <a:avLst/>
          </a:prstGeom>
        </p:spPr>
      </p:pic>
      <p:pic>
        <p:nvPicPr>
          <p:cNvPr id="11" name="Picture 10"/>
          <p:cNvPicPr/>
          <p:nvPr/>
        </p:nvPicPr>
        <p:blipFill rotWithShape="1">
          <a:blip r:embed="rId11" cstate="print">
            <a:extLst>
              <a:ext uri="{28A0092B-C50C-407E-A947-70E740481C1C}">
                <a14:useLocalDpi xmlns:a14="http://schemas.microsoft.com/office/drawing/2010/main" val="0"/>
              </a:ext>
            </a:extLst>
          </a:blip>
          <a:srcRect/>
          <a:stretch/>
        </p:blipFill>
        <p:spPr>
          <a:xfrm>
            <a:off x="6012160" y="4581128"/>
            <a:ext cx="1368152" cy="936104"/>
          </a:xfrm>
          <a:prstGeom prst="rect">
            <a:avLst/>
          </a:prstGeom>
          <a:ln>
            <a:noFill/>
          </a:ln>
          <a:effectLst>
            <a:outerShdw blurRad="292100" dist="139700" dir="2700000" algn="tl" rotWithShape="0">
              <a:srgbClr val="333333">
                <a:alpha val="65000"/>
              </a:srgbClr>
            </a:outerShdw>
          </a:effectLst>
        </p:spPr>
      </p:pic>
      <p:pic>
        <p:nvPicPr>
          <p:cNvPr id="13" name="Picture 12" descr="Picture19.png"/>
          <p:cNvPicPr/>
          <p:nvPr/>
        </p:nvPicPr>
        <p:blipFill>
          <a:blip r:embed="rId12" cstate="screen"/>
          <a:stretch>
            <a:fillRect/>
          </a:stretch>
        </p:blipFill>
        <p:spPr>
          <a:xfrm>
            <a:off x="6372200" y="2564904"/>
            <a:ext cx="2088232" cy="1584176"/>
          </a:xfrm>
          <a:prstGeom prst="rect">
            <a:avLst/>
          </a:prstGeom>
        </p:spPr>
      </p:pic>
      <p:pic>
        <p:nvPicPr>
          <p:cNvPr id="22" name="Picture 21" descr="scada3screen.png"/>
          <p:cNvPicPr>
            <a:picLocks noChangeAspect="1"/>
          </p:cNvPicPr>
          <p:nvPr/>
        </p:nvPicPr>
        <p:blipFill>
          <a:blip r:embed="rId13" cstate="screen"/>
          <a:stretch>
            <a:fillRect/>
          </a:stretch>
        </p:blipFill>
        <p:spPr>
          <a:xfrm>
            <a:off x="59803" y="4653136"/>
            <a:ext cx="3144045" cy="1110490"/>
          </a:xfrm>
          <a:prstGeom prst="rect">
            <a:avLst/>
          </a:prstGeom>
        </p:spPr>
      </p:pic>
      <p:pic>
        <p:nvPicPr>
          <p:cNvPr id="25" name="Picture 2"/>
          <p:cNvPicPr>
            <a:picLocks noChangeAspect="1" noChangeArrowheads="1"/>
          </p:cNvPicPr>
          <p:nvPr/>
        </p:nvPicPr>
        <p:blipFill>
          <a:blip r:embed="rId14" cstate="screen"/>
          <a:srcRect/>
          <a:stretch>
            <a:fillRect/>
          </a:stretch>
        </p:blipFill>
        <p:spPr bwMode="auto">
          <a:xfrm>
            <a:off x="539552" y="2564904"/>
            <a:ext cx="2173238" cy="1440160"/>
          </a:xfrm>
          <a:prstGeom prst="rect">
            <a:avLst/>
          </a:prstGeom>
          <a:noFill/>
          <a:ln w="9525">
            <a:noFill/>
            <a:miter lim="800000"/>
            <a:headEnd/>
            <a:tailEnd/>
          </a:ln>
          <a:effectLst/>
        </p:spPr>
      </p:pic>
      <p:sp>
        <p:nvSpPr>
          <p:cNvPr id="26" name="TextBox 25"/>
          <p:cNvSpPr txBox="1">
            <a:spLocks noChangeArrowheads="1"/>
          </p:cNvSpPr>
          <p:nvPr/>
        </p:nvSpPr>
        <p:spPr bwMode="auto">
          <a:xfrm>
            <a:off x="5436096" y="0"/>
            <a:ext cx="3672408" cy="461665"/>
          </a:xfrm>
          <a:prstGeom prst="rect">
            <a:avLst/>
          </a:prstGeom>
          <a:noFill/>
          <a:ln w="9525">
            <a:noFill/>
            <a:miter lim="800000"/>
            <a:headEnd/>
            <a:tailEnd/>
          </a:ln>
        </p:spPr>
        <p:txBody>
          <a:bodyPr wrap="square">
            <a:spAutoFit/>
          </a:bodyPr>
          <a:lstStyle/>
          <a:p>
            <a:pPr>
              <a:defRPr/>
            </a:pPr>
            <a:r>
              <a:rPr lang="en-IE" sz="2400" b="1" i="1" dirty="0">
                <a:solidFill>
                  <a:schemeClr val="tx1">
                    <a:lumMod val="65000"/>
                    <a:lumOff val="35000"/>
                  </a:schemeClr>
                </a:solidFill>
                <a:latin typeface="+mn-lt"/>
              </a:rPr>
              <a:t>What We Use ICONICS For</a:t>
            </a:r>
          </a:p>
        </p:txBody>
      </p:sp>
      <p:pic>
        <p:nvPicPr>
          <p:cNvPr id="27" name="Picture 3"/>
          <p:cNvPicPr>
            <a:picLocks noChangeAspect="1" noChangeArrowheads="1"/>
          </p:cNvPicPr>
          <p:nvPr/>
        </p:nvPicPr>
        <p:blipFill>
          <a:blip r:embed="rId15" cstate="screen"/>
          <a:srcRect l="25718" t="24792"/>
          <a:stretch>
            <a:fillRect/>
          </a:stretch>
        </p:blipFill>
        <p:spPr bwMode="auto">
          <a:xfrm>
            <a:off x="6372200" y="764704"/>
            <a:ext cx="2095879" cy="1296144"/>
          </a:xfrm>
          <a:prstGeom prst="rect">
            <a:avLst/>
          </a:prstGeom>
          <a:noFill/>
          <a:ln w="9525">
            <a:noFill/>
            <a:miter lim="800000"/>
            <a:headEnd/>
            <a:tailEnd/>
          </a:ln>
          <a:effectLst/>
        </p:spPr>
      </p:pic>
      <p:pic>
        <p:nvPicPr>
          <p:cNvPr id="29" name="Picture 5"/>
          <p:cNvPicPr>
            <a:picLocks noChangeAspect="1" noChangeArrowheads="1"/>
          </p:cNvPicPr>
          <p:nvPr/>
        </p:nvPicPr>
        <p:blipFill>
          <a:blip r:embed="rId16" cstate="screen"/>
          <a:srcRect r="10011"/>
          <a:stretch>
            <a:fillRect/>
          </a:stretch>
        </p:blipFill>
        <p:spPr bwMode="auto">
          <a:xfrm>
            <a:off x="7380312" y="4797152"/>
            <a:ext cx="1560173" cy="936104"/>
          </a:xfrm>
          <a:prstGeom prst="rect">
            <a:avLst/>
          </a:prstGeom>
          <a:noFill/>
          <a:ln w="9525">
            <a:noFill/>
            <a:miter lim="800000"/>
            <a:headEnd/>
            <a:tailEnd/>
          </a:ln>
          <a:effectLst/>
        </p:spPr>
      </p:pic>
    </p:spTree>
    <p:extLst>
      <p:ext uri="{BB962C8B-B14F-4D97-AF65-F5344CB8AC3E}">
        <p14:creationId xmlns:p14="http://schemas.microsoft.com/office/powerpoint/2010/main" val="354662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24</a:t>
            </a:fld>
            <a:endParaRPr lang="en-IE"/>
          </a:p>
        </p:txBody>
      </p:sp>
      <p:pic>
        <p:nvPicPr>
          <p:cNvPr id="3079" name="Picture 10" descr="DW_PP_Footer.jpg"/>
          <p:cNvPicPr>
            <a:picLocks noChangeAspect="1"/>
          </p:cNvPicPr>
          <p:nvPr/>
        </p:nvPicPr>
        <p:blipFill>
          <a:blip r:embed="rId4" cstate="print"/>
          <a:srcRect/>
          <a:stretch>
            <a:fillRect/>
          </a:stretch>
        </p:blipFill>
        <p:spPr bwMode="auto">
          <a:xfrm>
            <a:off x="0" y="6092825"/>
            <a:ext cx="9144000" cy="765175"/>
          </a:xfrm>
          <a:prstGeom prst="rect">
            <a:avLst/>
          </a:prstGeom>
          <a:noFill/>
          <a:ln w="9525">
            <a:noFill/>
            <a:miter lim="800000"/>
            <a:headEnd/>
            <a:tailEnd/>
          </a:ln>
        </p:spPr>
      </p:pic>
      <p:sp>
        <p:nvSpPr>
          <p:cNvPr id="10" name="TextBox 9"/>
          <p:cNvSpPr txBox="1">
            <a:spLocks noChangeArrowheads="1"/>
          </p:cNvSpPr>
          <p:nvPr/>
        </p:nvSpPr>
        <p:spPr bwMode="auto">
          <a:xfrm>
            <a:off x="6228184" y="0"/>
            <a:ext cx="2915816" cy="461665"/>
          </a:xfrm>
          <a:prstGeom prst="rect">
            <a:avLst/>
          </a:prstGeom>
          <a:noFill/>
          <a:ln w="9525">
            <a:noFill/>
            <a:miter lim="800000"/>
            <a:headEnd/>
            <a:tailEnd/>
          </a:ln>
        </p:spPr>
        <p:txBody>
          <a:bodyPr wrap="square">
            <a:spAutoFit/>
          </a:bodyPr>
          <a:lstStyle/>
          <a:p>
            <a:pPr algn="r">
              <a:defRPr/>
            </a:pPr>
            <a:r>
              <a:rPr lang="en-IE" sz="2400" b="1" i="1" dirty="0">
                <a:solidFill>
                  <a:schemeClr val="tx1">
                    <a:lumMod val="65000"/>
                    <a:lumOff val="35000"/>
                  </a:schemeClr>
                </a:solidFill>
                <a:latin typeface="+mn-lt"/>
              </a:rPr>
              <a:t> Iconics Projects – T5</a:t>
            </a:r>
          </a:p>
        </p:txBody>
      </p:sp>
      <p:sp>
        <p:nvSpPr>
          <p:cNvPr id="8" name="Shape 643075"/>
          <p:cNvSpPr txBox="1">
            <a:spLocks noChangeArrowheads="1"/>
          </p:cNvSpPr>
          <p:nvPr/>
        </p:nvSpPr>
        <p:spPr bwMode="auto">
          <a:xfrm>
            <a:off x="0" y="1335088"/>
            <a:ext cx="8716963" cy="5300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Blip>
                <a:blip r:embed="rId5"/>
              </a:buBlip>
              <a:tabLst/>
              <a:defRPr/>
            </a:pPr>
            <a:r>
              <a:rPr kumimoji="0" lang="en-GB" sz="1800" b="0" i="0" u="none" strike="noStrike" kern="1200" cap="none" spc="0" normalizeH="0" baseline="0" noProof="0" dirty="0">
                <a:ln>
                  <a:noFill/>
                </a:ln>
                <a:solidFill>
                  <a:schemeClr val="tx1"/>
                </a:solidFill>
                <a:effectLst/>
                <a:uLnTx/>
                <a:uFillTx/>
                <a:latin typeface="+mn-lt"/>
                <a:ea typeface="+mn-ea"/>
                <a:cs typeface="+mn-cs"/>
              </a:rPr>
              <a:t>Europe’s Largest Construction Project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Blip>
                <a:blip r:embed="rId5"/>
              </a:buBlip>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Over £6 Billion</a:t>
            </a:r>
          </a:p>
          <a:p>
            <a:pPr marL="342900" marR="0" lvl="0" indent="-342900" algn="l" defTabSz="914400" rtl="0" eaLnBrk="0" fontAlgn="base" latinLnBrk="0" hangingPunct="0">
              <a:lnSpc>
                <a:spcPct val="100000"/>
              </a:lnSpc>
              <a:spcBef>
                <a:spcPct val="20000"/>
              </a:spcBef>
              <a:spcAft>
                <a:spcPct val="0"/>
              </a:spcAft>
              <a:buClrTx/>
              <a:buSzTx/>
              <a:buFontTx/>
              <a:buBlip>
                <a:blip r:embed="rId5"/>
              </a:buBlip>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Integrates over 20+ Systems</a:t>
            </a:r>
            <a:r>
              <a:rPr kumimoji="0" lang="en-GB" sz="1800" b="0" i="0" u="none" strike="noStrike" kern="1200" cap="none" spc="0" normalizeH="0" baseline="0" noProof="0" dirty="0">
                <a:ln>
                  <a:noFill/>
                </a:ln>
                <a:solidFill>
                  <a:schemeClr val="tx1"/>
                </a:solidFill>
                <a:effectLst/>
                <a:uLnTx/>
                <a:uFillTx/>
                <a:latin typeface="+mn-lt"/>
                <a:ea typeface="+mn-ea"/>
                <a:cs typeface="+mn-cs"/>
              </a:rPr>
              <a:t>:</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Security</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Lighting</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People Movers</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Building Automation</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Baggage Handling</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Moving Walkways</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Elevators</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err="1">
                <a:ln>
                  <a:noFill/>
                </a:ln>
                <a:solidFill>
                  <a:schemeClr val="tx1"/>
                </a:solidFill>
                <a:effectLst/>
                <a:uLnTx/>
                <a:uFillTx/>
                <a:latin typeface="+mn-lt"/>
                <a:ea typeface="+mn-ea"/>
                <a:cs typeface="+mn-cs"/>
              </a:rPr>
              <a:t>Jetways</a:t>
            </a:r>
            <a:endParaRPr kumimoji="0" lang="en-GB" sz="16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Billing Systems</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GB" sz="1600" b="0" i="0" u="none" strike="noStrike" kern="1200" cap="none" spc="0" normalizeH="0" baseline="0" noProof="0" dirty="0">
                <a:ln>
                  <a:noFill/>
                </a:ln>
                <a:solidFill>
                  <a:schemeClr val="tx1"/>
                </a:solidFill>
                <a:effectLst/>
                <a:uLnTx/>
                <a:uFillTx/>
                <a:latin typeface="+mn-lt"/>
                <a:ea typeface="+mn-ea"/>
                <a:cs typeface="+mn-cs"/>
              </a:rPr>
              <a:t>Etc…</a:t>
            </a:r>
          </a:p>
          <a:p>
            <a:pPr marL="1143000" marR="0" lvl="2" indent="-228600" algn="l" defTabSz="914400" rtl="0" eaLnBrk="0" fontAlgn="base" latinLnBrk="0" hangingPunct="0">
              <a:lnSpc>
                <a:spcPct val="90000"/>
              </a:lnSpc>
              <a:spcBef>
                <a:spcPct val="20000"/>
              </a:spcBef>
              <a:spcAft>
                <a:spcPct val="0"/>
              </a:spcAft>
              <a:buClrTx/>
              <a:buSzTx/>
              <a:buFont typeface="Arial" charset="0"/>
              <a:buChar char="•"/>
              <a:tabLst/>
              <a:defRPr/>
            </a:pPr>
            <a:endParaRPr kumimoji="0" lang="en-GB" sz="9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Rectangle 643077"/>
          <p:cNvPicPr>
            <a:picLocks noChangeAspect="1" noChangeArrowheads="1"/>
          </p:cNvPicPr>
          <p:nvPr/>
        </p:nvPicPr>
        <p:blipFill>
          <a:blip r:embed="rId6" cstate="print"/>
          <a:srcRect/>
          <a:stretch>
            <a:fillRect/>
          </a:stretch>
        </p:blipFill>
        <p:spPr bwMode="auto">
          <a:xfrm>
            <a:off x="2653531" y="3095476"/>
            <a:ext cx="6361112" cy="3019425"/>
          </a:xfrm>
          <a:prstGeom prst="rect">
            <a:avLst/>
          </a:prstGeom>
          <a:noFill/>
          <a:ln w="9525" cap="flat" cmpd="sng" algn="ctr">
            <a:noFill/>
            <a:prstDash val="solid"/>
            <a:miter lim="800000"/>
            <a:headEnd type="none" w="med" len="med"/>
            <a:tailEnd type="none" w="med" len="med"/>
          </a:ln>
          <a:effectLst>
            <a:outerShdw dist="107763" dir="2700000" algn="ctr" rotWithShape="0">
              <a:srgbClr val="808080">
                <a:alpha val="50000"/>
              </a:srgbClr>
            </a:outerShdw>
          </a:effectLst>
        </p:spPr>
      </p:pic>
      <p:pic>
        <p:nvPicPr>
          <p:cNvPr id="11" name="Rectangle 643078"/>
          <p:cNvPicPr>
            <a:picLocks noChangeArrowheads="1"/>
          </p:cNvPicPr>
          <p:nvPr/>
        </p:nvPicPr>
        <p:blipFill>
          <a:blip r:embed="rId7" cstate="print"/>
          <a:srcRect/>
          <a:stretch>
            <a:fillRect/>
          </a:stretch>
        </p:blipFill>
        <p:spPr bwMode="auto">
          <a:xfrm>
            <a:off x="5076056" y="404664"/>
            <a:ext cx="3841750" cy="2668587"/>
          </a:xfrm>
          <a:prstGeom prst="rect">
            <a:avLst/>
          </a:prstGeom>
          <a:noFill/>
          <a:ln w="9525" cap="flat" cmpd="sng" algn="ctr">
            <a:noFill/>
            <a:prstDash val="solid"/>
            <a:miter lim="800000"/>
            <a:headEnd type="none" w="med" len="med"/>
            <a:tailEnd type="none" w="med" len="med"/>
          </a:ln>
          <a:effectLst>
            <a:outerShdw dist="107763" dir="2700000" algn="ctr" rotWithShape="0">
              <a:schemeClr val="bg2">
                <a:alpha val="50000"/>
              </a:schemeClr>
            </a:outerShdw>
          </a:effectLst>
        </p:spPr>
      </p:pic>
    </p:spTree>
    <p:extLst>
      <p:ext uri="{BB962C8B-B14F-4D97-AF65-F5344CB8AC3E}">
        <p14:creationId xmlns:p14="http://schemas.microsoft.com/office/powerpoint/2010/main" val="403094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DW_PP_Body.jpg"/>
          <p:cNvPicPr>
            <a:picLocks noChangeAspect="1"/>
          </p:cNvPicPr>
          <p:nvPr/>
        </p:nvPicPr>
        <p:blipFill>
          <a:blip r:embed="rId3" cstate="print"/>
          <a:srcRect/>
          <a:stretch>
            <a:fillRect/>
          </a:stretch>
        </p:blipFill>
        <p:spPr bwMode="auto">
          <a:xfrm>
            <a:off x="0" y="764704"/>
            <a:ext cx="3562350" cy="52197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endParaRPr lang="en-IE" dirty="0"/>
          </a:p>
        </p:txBody>
      </p:sp>
      <p:sp>
        <p:nvSpPr>
          <p:cNvPr id="5" name="Slide Number Placeholder 4"/>
          <p:cNvSpPr>
            <a:spLocks noGrp="1"/>
          </p:cNvSpPr>
          <p:nvPr>
            <p:ph type="sldNum" sz="quarter" idx="12"/>
          </p:nvPr>
        </p:nvSpPr>
        <p:spPr/>
        <p:txBody>
          <a:bodyPr/>
          <a:lstStyle/>
          <a:p>
            <a:pPr>
              <a:defRPr/>
            </a:pPr>
            <a:fld id="{DD8A7E73-5643-4E68-B052-315A47BBE793}" type="slidenum">
              <a:rPr lang="en-IE" smtClean="0"/>
              <a:pPr>
                <a:defRPr/>
              </a:pPr>
              <a:t>25</a:t>
            </a:fld>
            <a:endParaRPr lang="en-IE"/>
          </a:p>
        </p:txBody>
      </p:sp>
      <p:pic>
        <p:nvPicPr>
          <p:cNvPr id="3078" name="Picture 7" descr="DW-Logo-Medium.png"/>
          <p:cNvPicPr>
            <a:picLocks noChangeAspect="1"/>
          </p:cNvPicPr>
          <p:nvPr/>
        </p:nvPicPr>
        <p:blipFill>
          <a:blip r:embed="rId4" cstate="print"/>
          <a:srcRect/>
          <a:stretch>
            <a:fillRect/>
          </a:stretch>
        </p:blipFill>
        <p:spPr bwMode="auto">
          <a:xfrm>
            <a:off x="179388" y="188913"/>
            <a:ext cx="2305050" cy="431800"/>
          </a:xfrm>
          <a:prstGeom prst="rect">
            <a:avLst/>
          </a:prstGeom>
          <a:noFill/>
          <a:ln w="9525">
            <a:noFill/>
            <a:miter lim="800000"/>
            <a:headEnd/>
            <a:tailEnd/>
          </a:ln>
        </p:spPr>
      </p:pic>
      <p:pic>
        <p:nvPicPr>
          <p:cNvPr id="3079" name="Picture 10" descr="DW_PP_Footer.jpg"/>
          <p:cNvPicPr>
            <a:picLocks noChangeAspect="1"/>
          </p:cNvPicPr>
          <p:nvPr/>
        </p:nvPicPr>
        <p:blipFill>
          <a:blip r:embed="rId5" cstate="print"/>
          <a:srcRect/>
          <a:stretch>
            <a:fillRect/>
          </a:stretch>
        </p:blipFill>
        <p:spPr bwMode="auto">
          <a:xfrm>
            <a:off x="0" y="6092825"/>
            <a:ext cx="9144000" cy="765175"/>
          </a:xfrm>
          <a:prstGeom prst="rect">
            <a:avLst/>
          </a:prstGeom>
          <a:noFill/>
          <a:ln w="9525">
            <a:noFill/>
            <a:miter lim="800000"/>
            <a:headEnd/>
            <a:tailEnd/>
          </a:ln>
        </p:spPr>
      </p:pic>
      <p:pic>
        <p:nvPicPr>
          <p:cNvPr id="9" name="Rectangle 64514"/>
          <p:cNvPicPr>
            <a:picLocks noChangeAspect="1" noChangeArrowheads="1"/>
          </p:cNvPicPr>
          <p:nvPr/>
        </p:nvPicPr>
        <p:blipFill>
          <a:blip r:embed="rId6" cstate="print"/>
          <a:srcRect/>
          <a:stretch>
            <a:fillRect/>
          </a:stretch>
        </p:blipFill>
        <p:spPr bwMode="auto">
          <a:xfrm>
            <a:off x="0" y="0"/>
            <a:ext cx="9291638" cy="6969125"/>
          </a:xfrm>
          <a:prstGeom prst="rect">
            <a:avLst/>
          </a:prstGeom>
          <a:noFill/>
          <a:ln w="9525">
            <a:noFill/>
            <a:miter lim="800000"/>
            <a:headEnd/>
            <a:tailEnd/>
          </a:ln>
        </p:spPr>
      </p:pic>
    </p:spTree>
    <p:extLst>
      <p:ext uri="{BB962C8B-B14F-4D97-AF65-F5344CB8AC3E}">
        <p14:creationId xmlns:p14="http://schemas.microsoft.com/office/powerpoint/2010/main" val="742662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750" y="836613"/>
            <a:ext cx="1836738" cy="5519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Rectangle 6"/>
          <p:cNvSpPr/>
          <p:nvPr/>
        </p:nvSpPr>
        <p:spPr>
          <a:xfrm>
            <a:off x="158750" y="5926138"/>
            <a:ext cx="8805863" cy="904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dirty="0"/>
          </a:p>
        </p:txBody>
      </p:sp>
      <p:sp>
        <p:nvSpPr>
          <p:cNvPr id="717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086C5-C188-4653-981A-872AF3A8137C}" type="slidenum">
              <a:rPr lang="en-IE" altLang="en-US" sz="1200" smtClean="0">
                <a:solidFill>
                  <a:srgbClr val="898989"/>
                </a:solidFill>
              </a:rPr>
              <a:pPr>
                <a:spcBef>
                  <a:spcPct val="0"/>
                </a:spcBef>
                <a:buFontTx/>
                <a:buNone/>
              </a:pPr>
              <a:t>3</a:t>
            </a:fld>
            <a:endParaRPr lang="en-IE" altLang="en-US" sz="1200">
              <a:solidFill>
                <a:srgbClr val="898989"/>
              </a:solidFill>
            </a:endParaRPr>
          </a:p>
        </p:txBody>
      </p:sp>
      <p:pic>
        <p:nvPicPr>
          <p:cNvPr id="7173" name="Picture 3"/>
          <p:cNvPicPr>
            <a:picLocks noChangeAspect="1"/>
          </p:cNvPicPr>
          <p:nvPr/>
        </p:nvPicPr>
        <p:blipFill>
          <a:blip r:embed="rId3">
            <a:extLst>
              <a:ext uri="{28A0092B-C50C-407E-A947-70E740481C1C}">
                <a14:useLocalDpi xmlns:a14="http://schemas.microsoft.com/office/drawing/2010/main" val="0"/>
              </a:ext>
            </a:extLst>
          </a:blip>
          <a:srcRect t="12843" b="13864"/>
          <a:stretch>
            <a:fillRect/>
          </a:stretch>
        </p:blipFill>
        <p:spPr bwMode="auto">
          <a:xfrm>
            <a:off x="1331913" y="1484313"/>
            <a:ext cx="63055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Footer Placeholder 3"/>
          <p:cNvSpPr txBox="1">
            <a:spLocks/>
          </p:cNvSpPr>
          <p:nvPr/>
        </p:nvSpPr>
        <p:spPr bwMode="auto">
          <a:xfrm>
            <a:off x="3492500" y="115888"/>
            <a:ext cx="5616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Clr>
                <a:schemeClr val="accent2"/>
              </a:buClr>
              <a:buFont typeface="Arial" panose="020B0604020202020204" pitchFamily="34" charset="0"/>
              <a:buNone/>
              <a:defRPr/>
            </a:pPr>
            <a:r>
              <a:rPr lang="en-GB" altLang="en-US" sz="2400" b="1" i="1" dirty="0">
                <a:solidFill>
                  <a:schemeClr val="tx1">
                    <a:lumMod val="65000"/>
                    <a:lumOff val="35000"/>
                  </a:schemeClr>
                </a:solidFill>
                <a:latin typeface="+mn-lt"/>
              </a:rPr>
              <a:t>Our Vision</a:t>
            </a:r>
          </a:p>
        </p:txBody>
      </p:sp>
      <p:sp>
        <p:nvSpPr>
          <p:cNvPr id="7175" name="TextBox 2"/>
          <p:cNvSpPr txBox="1">
            <a:spLocks noChangeArrowheads="1"/>
          </p:cNvSpPr>
          <p:nvPr/>
        </p:nvSpPr>
        <p:spPr bwMode="auto">
          <a:xfrm>
            <a:off x="684213" y="692150"/>
            <a:ext cx="7416800" cy="923925"/>
          </a:xfrm>
          <a:prstGeom prst="rect">
            <a:avLst/>
          </a:prstGeom>
          <a:solidFill>
            <a:srgbClr val="00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800">
                <a:solidFill>
                  <a:schemeClr val="bg1"/>
                </a:solidFill>
                <a:latin typeface="Arial" panose="020B0604020202020204" pitchFamily="34" charset="0"/>
              </a:rPr>
              <a:t>Our vision is to become our customers most trusted software partner by adding real value to their business through collaborative</a:t>
            </a:r>
            <a:br>
              <a:rPr lang="en-GB" altLang="en-US" sz="1800">
                <a:solidFill>
                  <a:schemeClr val="bg1"/>
                </a:solidFill>
                <a:latin typeface="Arial" panose="020B0604020202020204" pitchFamily="34" charset="0"/>
              </a:rPr>
            </a:br>
            <a:r>
              <a:rPr lang="en-GB" altLang="en-US" sz="1800">
                <a:solidFill>
                  <a:schemeClr val="bg1"/>
                </a:solidFill>
                <a:latin typeface="Arial" panose="020B0604020202020204" pitchFamily="34" charset="0"/>
              </a:rPr>
              <a:t>innovation, technical adaptability and agile engagement.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857D23-33C1-4F9E-B15E-7797544383C9}" type="slidenum">
              <a:rPr lang="en-IE" altLang="en-US" sz="1200" smtClean="0">
                <a:solidFill>
                  <a:srgbClr val="898989"/>
                </a:solidFill>
              </a:rPr>
              <a:pPr>
                <a:spcBef>
                  <a:spcPct val="0"/>
                </a:spcBef>
                <a:buFontTx/>
                <a:buNone/>
              </a:pPr>
              <a:t>4</a:t>
            </a:fld>
            <a:endParaRPr lang="en-IE" altLang="en-US" sz="1200">
              <a:solidFill>
                <a:srgbClr val="898989"/>
              </a:solidFill>
            </a:endParaRPr>
          </a:p>
        </p:txBody>
      </p:sp>
      <p:pic>
        <p:nvPicPr>
          <p:cNvPr id="8195"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028700"/>
            <a:ext cx="1265237"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descr="http://www.trigraph.ie/sites/go2trigraphsite/files/clientLogoAbbot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150" y="4498975"/>
            <a:ext cx="12573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20" descr="http://www.brandsoftheworld.com/sites/default/files/styles/logo-thumbnail/public/072013/bd_logo_pms.png?itok=l8hTwVG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5113" y="3071813"/>
            <a:ext cx="982662"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23" descr="http://us.finaperf.com/images/logos/240x180/medtronic.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9438" y="4637088"/>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28" descr="http://foodindustry.asia/site/food/uploadedresources/Waters_logo_K_web-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225" y="2851150"/>
            <a:ext cx="1743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31" descr="http://www.lakeregionmedical.com/images/LRM_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3663" y="3721100"/>
            <a:ext cx="35131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37" descr="http://www.nowha.com/wp-content/uploads/2012/11/honeywell_logo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788" y="5140325"/>
            <a:ext cx="225583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Rectangle 14"/>
          <p:cNvSpPr>
            <a:spLocks noChangeArrowheads="1"/>
          </p:cNvSpPr>
          <p:nvPr/>
        </p:nvSpPr>
        <p:spPr bwMode="auto">
          <a:xfrm>
            <a:off x="1316038" y="15986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E" altLang="en-US" sz="1100"/>
              <a:t>         </a:t>
            </a:r>
            <a:endParaRPr lang="en-IE" altLang="en-US" sz="1800">
              <a:latin typeface="Arial" panose="020B0604020202020204" pitchFamily="34" charset="0"/>
            </a:endParaRPr>
          </a:p>
        </p:txBody>
      </p:sp>
      <p:sp>
        <p:nvSpPr>
          <p:cNvPr id="8203" name="Rectangle 15"/>
          <p:cNvSpPr>
            <a:spLocks noChangeArrowheads="1"/>
          </p:cNvSpPr>
          <p:nvPr/>
        </p:nvSpPr>
        <p:spPr bwMode="auto">
          <a:xfrm>
            <a:off x="1316038" y="20558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E" altLang="en-US" sz="1800">
              <a:latin typeface="Arial" panose="020B0604020202020204" pitchFamily="34" charset="0"/>
            </a:endParaRPr>
          </a:p>
        </p:txBody>
      </p:sp>
      <p:pic>
        <p:nvPicPr>
          <p:cNvPr id="8204"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287838" y="1863725"/>
            <a:ext cx="24066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9613" y="3355975"/>
            <a:ext cx="4010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8788" y="2395538"/>
            <a:ext cx="355600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468563" y="1162050"/>
            <a:ext cx="337185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4"/>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361113" y="801688"/>
            <a:ext cx="2325687"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123113" y="1885950"/>
            <a:ext cx="1811337"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6927850" y="60325"/>
            <a:ext cx="1812925" cy="523875"/>
          </a:xfrm>
          <a:prstGeom prst="rect">
            <a:avLst/>
          </a:prstGeom>
        </p:spPr>
        <p:txBody>
          <a:bodyPr wrap="none">
            <a:spAutoFit/>
          </a:bodyPr>
          <a:lstStyle/>
          <a:p>
            <a:pPr algn="r">
              <a:defRPr/>
            </a:pPr>
            <a:r>
              <a:rPr lang="en-IE" sz="2800" b="1" i="1" dirty="0">
                <a:solidFill>
                  <a:schemeClr val="tx1">
                    <a:lumMod val="65000"/>
                    <a:lumOff val="35000"/>
                  </a:schemeClr>
                </a:solidFill>
                <a:latin typeface="+mn-lt"/>
              </a:rPr>
              <a:t>Our Clients</a:t>
            </a:r>
          </a:p>
        </p:txBody>
      </p:sp>
      <p:pic>
        <p:nvPicPr>
          <p:cNvPr id="8211" name="Picture 2"/>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32213" y="4330700"/>
            <a:ext cx="1312862"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slide in group"/>
          <p:cNvGrpSpPr>
            <a:grpSpLocks/>
          </p:cNvGrpSpPr>
          <p:nvPr/>
        </p:nvGrpSpPr>
        <p:grpSpPr bwMode="auto">
          <a:xfrm>
            <a:off x="1203325" y="1220788"/>
            <a:ext cx="6440488" cy="4033837"/>
            <a:chOff x="3471424" y="2852295"/>
            <a:chExt cx="8233188" cy="5485475"/>
          </a:xfrm>
        </p:grpSpPr>
        <p:sp>
          <p:nvSpPr>
            <p:cNvPr id="71" name="Rectangle 70"/>
            <p:cNvSpPr/>
            <p:nvPr/>
          </p:nvSpPr>
          <p:spPr bwMode="auto">
            <a:xfrm>
              <a:off x="8961412" y="2852296"/>
              <a:ext cx="2743200" cy="269747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r>
                <a:rPr lang="en-US" sz="1600" spc="-5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Visualisation</a:t>
              </a:r>
              <a:endPar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Real-time KPIs</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Actionable Insights</a:t>
              </a:r>
            </a:p>
            <a:p>
              <a:pPr defTabSz="685148">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3471424" y="2852295"/>
              <a:ext cx="2697480" cy="2697481"/>
            </a:xfrm>
            <a:prstGeom prst="rect">
              <a:avLst/>
            </a:prstGeom>
            <a:solidFill>
              <a:srgbClr val="002050"/>
            </a:solidFill>
            <a:ln w="9525" cap="flat" cmpd="sng" algn="ctr">
              <a:noFill/>
              <a:prstDash val="solid"/>
              <a:headEnd type="none" w="med" len="med"/>
              <a:tailEnd type="none" w="med" len="med"/>
            </a:ln>
            <a:effectLst/>
          </p:spPr>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Primary Market</a:t>
              </a: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Medical Device &amp; </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Pharma</a:t>
              </a:r>
            </a:p>
          </p:txBody>
        </p:sp>
        <p:sp>
          <p:nvSpPr>
            <p:cNvPr id="67" name="Rectangle 66"/>
            <p:cNvSpPr/>
            <p:nvPr/>
          </p:nvSpPr>
          <p:spPr bwMode="auto">
            <a:xfrm>
              <a:off x="6218242" y="5594570"/>
              <a:ext cx="2696395" cy="27432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Increasing Efficiencies</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Add Value &amp; Reduce Costs</a:t>
              </a:r>
            </a:p>
          </p:txBody>
        </p:sp>
        <p:sp>
          <p:nvSpPr>
            <p:cNvPr id="65" name="Rectangle 64"/>
            <p:cNvSpPr/>
            <p:nvPr/>
          </p:nvSpPr>
          <p:spPr bwMode="auto">
            <a:xfrm>
              <a:off x="8961412" y="5594570"/>
              <a:ext cx="2743200" cy="2743200"/>
            </a:xfrm>
            <a:prstGeom prst="rect">
              <a:avLst/>
            </a:prstGeom>
            <a:solidFill>
              <a:srgbClr val="1572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Unlock the Potential</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Optimise your existing systems</a:t>
              </a:r>
            </a:p>
          </p:txBody>
        </p:sp>
        <p:sp>
          <p:nvSpPr>
            <p:cNvPr id="63" name="Rectangle 62"/>
            <p:cNvSpPr/>
            <p:nvPr/>
          </p:nvSpPr>
          <p:spPr bwMode="auto">
            <a:xfrm>
              <a:off x="3475071" y="5594570"/>
              <a:ext cx="2697480" cy="2743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Empowerment through Technology</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Decision Support Tools</a:t>
              </a:r>
              <a:br>
                <a:rPr lang="en-US" sz="1200" dirty="0">
                  <a:gradFill>
                    <a:gsLst>
                      <a:gs pos="0">
                        <a:srgbClr val="FFFFFF"/>
                      </a:gs>
                      <a:gs pos="100000">
                        <a:srgbClr val="FFFFFF"/>
                      </a:gs>
                    </a:gsLst>
                    <a:lin ang="5400000" scaled="0"/>
                  </a:gradFill>
                  <a:ea typeface="Segoe UI" pitchFamily="34" charset="0"/>
                  <a:cs typeface="Segoe UI" pitchFamily="34" charset="0"/>
                </a:rPr>
              </a:br>
              <a:r>
                <a:rPr lang="en-US" sz="1200" dirty="0">
                  <a:gradFill>
                    <a:gsLst>
                      <a:gs pos="0">
                        <a:srgbClr val="FFFFFF"/>
                      </a:gs>
                      <a:gs pos="100000">
                        <a:srgbClr val="FFFFFF"/>
                      </a:gs>
                    </a:gsLst>
                    <a:lin ang="5400000" scaled="0"/>
                  </a:gradFill>
                  <a:ea typeface="Segoe UI" pitchFamily="34" charset="0"/>
                  <a:cs typeface="Segoe UI" pitchFamily="34" charset="0"/>
                </a:rPr>
                <a:t>for Associates and </a:t>
              </a:r>
              <a:br>
                <a:rPr lang="en-US" sz="1200" dirty="0">
                  <a:gradFill>
                    <a:gsLst>
                      <a:gs pos="0">
                        <a:srgbClr val="FFFFFF"/>
                      </a:gs>
                      <a:gs pos="100000">
                        <a:srgbClr val="FFFFFF"/>
                      </a:gs>
                    </a:gsLst>
                    <a:lin ang="5400000" scaled="0"/>
                  </a:gradFill>
                  <a:ea typeface="Segoe UI" pitchFamily="34" charset="0"/>
                  <a:cs typeface="Segoe UI" pitchFamily="34" charset="0"/>
                </a:rPr>
              </a:br>
              <a:r>
                <a:rPr lang="en-US" sz="1200" dirty="0">
                  <a:gradFill>
                    <a:gsLst>
                      <a:gs pos="0">
                        <a:srgbClr val="FFFFFF"/>
                      </a:gs>
                      <a:gs pos="100000">
                        <a:srgbClr val="FFFFFF"/>
                      </a:gs>
                    </a:gsLst>
                    <a:lin ang="5400000" scaled="0"/>
                  </a:gradFill>
                  <a:ea typeface="Segoe UI" pitchFamily="34" charset="0"/>
                  <a:cs typeface="Segoe UI" pitchFamily="34" charset="0"/>
                </a:rPr>
                <a:t>Management</a:t>
              </a:r>
            </a:p>
          </p:txBody>
        </p:sp>
        <p:sp>
          <p:nvSpPr>
            <p:cNvPr id="61" name="Rectangle 60"/>
            <p:cNvSpPr/>
            <p:nvPr/>
          </p:nvSpPr>
          <p:spPr bwMode="auto">
            <a:xfrm>
              <a:off x="6218242" y="2852296"/>
              <a:ext cx="2696395" cy="2697479"/>
            </a:xfrm>
            <a:prstGeom prst="rect">
              <a:avLst/>
            </a:prstGeom>
            <a:solidFill>
              <a:srgbClr val="0072C6"/>
            </a:solidFill>
            <a:ln w="9525" cap="flat" cmpd="sng" algn="ctr">
              <a:noFill/>
              <a:prstDash val="solid"/>
              <a:headEnd type="none" w="med" len="med"/>
              <a:tailEnd type="none" w="med" len="med"/>
            </a:ln>
            <a:effectLst/>
          </p:spPr>
          <p:txBody>
            <a:bodyPr lIns="182880" tIns="146304" rIns="182880" bIns="146304"/>
            <a:lstStyle/>
            <a:p>
              <a:pPr defTabSz="685148">
                <a:lnSpc>
                  <a:spcPct val="86000"/>
                </a:lnSpc>
                <a:spcAft>
                  <a:spcPts val="882"/>
                </a:spcAft>
                <a:defRPr/>
              </a:pPr>
              <a:r>
                <a:rPr lang="en-US" sz="1600" spc="-5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Alignment to Lean</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Operational Excellence</a:t>
              </a:r>
            </a:p>
            <a:p>
              <a:pPr defTabSz="685148">
                <a:defRPr/>
              </a:pPr>
              <a:r>
                <a:rPr lang="en-US" sz="1200" dirty="0">
                  <a:gradFill>
                    <a:gsLst>
                      <a:gs pos="0">
                        <a:srgbClr val="FFFFFF"/>
                      </a:gs>
                      <a:gs pos="100000">
                        <a:srgbClr val="FFFFFF"/>
                      </a:gs>
                    </a:gsLst>
                    <a:lin ang="5400000" scaled="0"/>
                  </a:gradFill>
                  <a:ea typeface="Segoe UI" pitchFamily="34" charset="0"/>
                  <a:cs typeface="Segoe UI" pitchFamily="34" charset="0"/>
                </a:rPr>
                <a:t>&amp; Shingo</a:t>
              </a:r>
            </a:p>
          </p:txBody>
        </p:sp>
      </p:grpSp>
      <p:pic>
        <p:nvPicPr>
          <p:cNvPr id="9219" name="Picture 9" descr="\\MAGNUM\Projects\Microsoft\Cloud Power FY12\Design\Icons\PNGs\Branch.png"/>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677988" y="2212975"/>
            <a:ext cx="1087437"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55" descr="\\marketingserver\MarketingDept\Working_Collaboration\Artwork\ICONS\modernUI\metrics\charts\line\line-chart-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436813"/>
            <a:ext cx="58578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73" descr="\\marketingserver\MarketingDept\Working_Collaboration\Artwork\ICONS\modernUI\personas\users group\users-group-1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5650" y="4554538"/>
            <a:ext cx="5905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Freeform 5"/>
          <p:cNvSpPr>
            <a:spLocks noEditPoints="1"/>
          </p:cNvSpPr>
          <p:nvPr/>
        </p:nvSpPr>
        <p:spPr bwMode="auto">
          <a:xfrm>
            <a:off x="6240463" y="2471738"/>
            <a:ext cx="712787" cy="520700"/>
          </a:xfrm>
          <a:custGeom>
            <a:avLst/>
            <a:gdLst>
              <a:gd name="T0" fmla="*/ 2147483646 w 2194"/>
              <a:gd name="T1" fmla="*/ 2147483646 h 1599"/>
              <a:gd name="T2" fmla="*/ 2147483646 w 2194"/>
              <a:gd name="T3" fmla="*/ 2147483646 h 1599"/>
              <a:gd name="T4" fmla="*/ 2147483646 w 2194"/>
              <a:gd name="T5" fmla="*/ 2147483646 h 1599"/>
              <a:gd name="T6" fmla="*/ 2147483646 w 2194"/>
              <a:gd name="T7" fmla="*/ 2147483646 h 1599"/>
              <a:gd name="T8" fmla="*/ 2147483646 w 2194"/>
              <a:gd name="T9" fmla="*/ 2147483646 h 1599"/>
              <a:gd name="T10" fmla="*/ 2147483646 w 2194"/>
              <a:gd name="T11" fmla="*/ 2147483646 h 1599"/>
              <a:gd name="T12" fmla="*/ 2147483646 w 2194"/>
              <a:gd name="T13" fmla="*/ 2147483646 h 1599"/>
              <a:gd name="T14" fmla="*/ 2147483646 w 2194"/>
              <a:gd name="T15" fmla="*/ 2147483646 h 1599"/>
              <a:gd name="T16" fmla="*/ 2147483646 w 2194"/>
              <a:gd name="T17" fmla="*/ 2147483646 h 1599"/>
              <a:gd name="T18" fmla="*/ 2147483646 w 2194"/>
              <a:gd name="T19" fmla="*/ 2147483646 h 1599"/>
              <a:gd name="T20" fmla="*/ 2147483646 w 2194"/>
              <a:gd name="T21" fmla="*/ 2147483646 h 1599"/>
              <a:gd name="T22" fmla="*/ 2147483646 w 2194"/>
              <a:gd name="T23" fmla="*/ 2147483646 h 1599"/>
              <a:gd name="T24" fmla="*/ 2147483646 w 2194"/>
              <a:gd name="T25" fmla="*/ 2147483646 h 1599"/>
              <a:gd name="T26" fmla="*/ 2147483646 w 2194"/>
              <a:gd name="T27" fmla="*/ 2147483646 h 1599"/>
              <a:gd name="T28" fmla="*/ 2147483646 w 2194"/>
              <a:gd name="T29" fmla="*/ 2147483646 h 1599"/>
              <a:gd name="T30" fmla="*/ 2147483646 w 2194"/>
              <a:gd name="T31" fmla="*/ 2147483646 h 1599"/>
              <a:gd name="T32" fmla="*/ 2147483646 w 2194"/>
              <a:gd name="T33" fmla="*/ 2147483646 h 1599"/>
              <a:gd name="T34" fmla="*/ 2147483646 w 2194"/>
              <a:gd name="T35" fmla="*/ 2147483646 h 1599"/>
              <a:gd name="T36" fmla="*/ 2147483646 w 2194"/>
              <a:gd name="T37" fmla="*/ 2147483646 h 1599"/>
              <a:gd name="T38" fmla="*/ 2147483646 w 2194"/>
              <a:gd name="T39" fmla="*/ 2147483646 h 1599"/>
              <a:gd name="T40" fmla="*/ 2147483646 w 2194"/>
              <a:gd name="T41" fmla="*/ 2147483646 h 1599"/>
              <a:gd name="T42" fmla="*/ 2147483646 w 2194"/>
              <a:gd name="T43" fmla="*/ 2147483646 h 1599"/>
              <a:gd name="T44" fmla="*/ 2147483646 w 2194"/>
              <a:gd name="T45" fmla="*/ 2147483646 h 1599"/>
              <a:gd name="T46" fmla="*/ 2147483646 w 2194"/>
              <a:gd name="T47" fmla="*/ 2147483646 h 1599"/>
              <a:gd name="T48" fmla="*/ 2147483646 w 2194"/>
              <a:gd name="T49" fmla="*/ 2147483646 h 1599"/>
              <a:gd name="T50" fmla="*/ 2147483646 w 2194"/>
              <a:gd name="T51" fmla="*/ 2147483646 h 1599"/>
              <a:gd name="T52" fmla="*/ 2147483646 w 2194"/>
              <a:gd name="T53" fmla="*/ 2147483646 h 1599"/>
              <a:gd name="T54" fmla="*/ 2147483646 w 2194"/>
              <a:gd name="T55" fmla="*/ 2147483646 h 1599"/>
              <a:gd name="T56" fmla="*/ 2147483646 w 2194"/>
              <a:gd name="T57" fmla="*/ 2147483646 h 1599"/>
              <a:gd name="T58" fmla="*/ 2147483646 w 2194"/>
              <a:gd name="T59" fmla="*/ 2147483646 h 1599"/>
              <a:gd name="T60" fmla="*/ 2147483646 w 2194"/>
              <a:gd name="T61" fmla="*/ 2147483646 h 1599"/>
              <a:gd name="T62" fmla="*/ 2147483646 w 2194"/>
              <a:gd name="T63" fmla="*/ 2147483646 h 1599"/>
              <a:gd name="T64" fmla="*/ 2147483646 w 2194"/>
              <a:gd name="T65" fmla="*/ 2147483646 h 1599"/>
              <a:gd name="T66" fmla="*/ 2147483646 w 2194"/>
              <a:gd name="T67" fmla="*/ 2147483646 h 1599"/>
              <a:gd name="T68" fmla="*/ 2147483646 w 2194"/>
              <a:gd name="T69" fmla="*/ 2147483646 h 1599"/>
              <a:gd name="T70" fmla="*/ 2147483646 w 2194"/>
              <a:gd name="T71" fmla="*/ 2147483646 h 1599"/>
              <a:gd name="T72" fmla="*/ 2147483646 w 2194"/>
              <a:gd name="T73" fmla="*/ 2147483646 h 1599"/>
              <a:gd name="T74" fmla="*/ 2147483646 w 2194"/>
              <a:gd name="T75" fmla="*/ 2147483646 h 1599"/>
              <a:gd name="T76" fmla="*/ 2147483646 w 2194"/>
              <a:gd name="T77" fmla="*/ 2147483646 h 1599"/>
              <a:gd name="T78" fmla="*/ 2147483646 w 2194"/>
              <a:gd name="T79" fmla="*/ 2147483646 h 1599"/>
              <a:gd name="T80" fmla="*/ 2147483646 w 2194"/>
              <a:gd name="T81" fmla="*/ 2147483646 h 1599"/>
              <a:gd name="T82" fmla="*/ 2147483646 w 2194"/>
              <a:gd name="T83" fmla="*/ 2147483646 h 1599"/>
              <a:gd name="T84" fmla="*/ 2147483646 w 2194"/>
              <a:gd name="T85" fmla="*/ 2147483646 h 1599"/>
              <a:gd name="T86" fmla="*/ 2147483646 w 2194"/>
              <a:gd name="T87" fmla="*/ 2147483646 h 1599"/>
              <a:gd name="T88" fmla="*/ 2147483646 w 2194"/>
              <a:gd name="T89" fmla="*/ 2147483646 h 1599"/>
              <a:gd name="T90" fmla="*/ 2147483646 w 2194"/>
              <a:gd name="T91" fmla="*/ 2147483646 h 1599"/>
              <a:gd name="T92" fmla="*/ 2147483646 w 2194"/>
              <a:gd name="T93" fmla="*/ 2147483646 h 1599"/>
              <a:gd name="T94" fmla="*/ 2147483646 w 2194"/>
              <a:gd name="T95" fmla="*/ 2147483646 h 1599"/>
              <a:gd name="T96" fmla="*/ 2147483646 w 2194"/>
              <a:gd name="T97" fmla="*/ 2147483646 h 1599"/>
              <a:gd name="T98" fmla="*/ 2147483646 w 2194"/>
              <a:gd name="T99" fmla="*/ 2147483646 h 1599"/>
              <a:gd name="T100" fmla="*/ 2147483646 w 2194"/>
              <a:gd name="T101" fmla="*/ 2147483646 h 1599"/>
              <a:gd name="T102" fmla="*/ 2147483646 w 2194"/>
              <a:gd name="T103" fmla="*/ 2147483646 h 1599"/>
              <a:gd name="T104" fmla="*/ 2147483646 w 2194"/>
              <a:gd name="T105" fmla="*/ 2147483646 h 1599"/>
              <a:gd name="T106" fmla="*/ 2147483646 w 2194"/>
              <a:gd name="T107" fmla="*/ 2147483646 h 1599"/>
              <a:gd name="T108" fmla="*/ 2147483646 w 2194"/>
              <a:gd name="T109" fmla="*/ 2147483646 h 1599"/>
              <a:gd name="T110" fmla="*/ 2147483646 w 2194"/>
              <a:gd name="T111" fmla="*/ 2147483646 h 1599"/>
              <a:gd name="T112" fmla="*/ 2147483646 w 2194"/>
              <a:gd name="T113" fmla="*/ 2147483646 h 1599"/>
              <a:gd name="T114" fmla="*/ 2147483646 w 2194"/>
              <a:gd name="T115" fmla="*/ 2147483646 h 1599"/>
              <a:gd name="T116" fmla="*/ 2147483646 w 2194"/>
              <a:gd name="T117" fmla="*/ 2147483646 h 159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94" h="1599">
                <a:moveTo>
                  <a:pt x="1962" y="0"/>
                </a:moveTo>
                <a:cubicBezTo>
                  <a:pt x="231" y="0"/>
                  <a:pt x="231" y="0"/>
                  <a:pt x="231" y="0"/>
                </a:cubicBezTo>
                <a:cubicBezTo>
                  <a:pt x="103" y="0"/>
                  <a:pt x="0" y="104"/>
                  <a:pt x="0" y="232"/>
                </a:cubicBezTo>
                <a:cubicBezTo>
                  <a:pt x="0" y="1368"/>
                  <a:pt x="0" y="1368"/>
                  <a:pt x="0" y="1368"/>
                </a:cubicBezTo>
                <a:cubicBezTo>
                  <a:pt x="0" y="1495"/>
                  <a:pt x="103" y="1599"/>
                  <a:pt x="231" y="1599"/>
                </a:cubicBezTo>
                <a:cubicBezTo>
                  <a:pt x="1962" y="1599"/>
                  <a:pt x="1962" y="1599"/>
                  <a:pt x="1962" y="1599"/>
                </a:cubicBezTo>
                <a:cubicBezTo>
                  <a:pt x="2090" y="1599"/>
                  <a:pt x="2194" y="1495"/>
                  <a:pt x="2194" y="1368"/>
                </a:cubicBezTo>
                <a:cubicBezTo>
                  <a:pt x="2194" y="232"/>
                  <a:pt x="2194" y="232"/>
                  <a:pt x="2194" y="232"/>
                </a:cubicBezTo>
                <a:cubicBezTo>
                  <a:pt x="2194" y="104"/>
                  <a:pt x="2090" y="0"/>
                  <a:pt x="1962" y="0"/>
                </a:cubicBezTo>
                <a:close/>
                <a:moveTo>
                  <a:pt x="2059" y="1368"/>
                </a:moveTo>
                <a:cubicBezTo>
                  <a:pt x="2059" y="1421"/>
                  <a:pt x="2015" y="1464"/>
                  <a:pt x="1962" y="1464"/>
                </a:cubicBezTo>
                <a:cubicBezTo>
                  <a:pt x="222" y="1464"/>
                  <a:pt x="222" y="1464"/>
                  <a:pt x="222" y="1464"/>
                </a:cubicBezTo>
                <a:cubicBezTo>
                  <a:pt x="168" y="1464"/>
                  <a:pt x="125" y="1421"/>
                  <a:pt x="125" y="1368"/>
                </a:cubicBezTo>
                <a:cubicBezTo>
                  <a:pt x="125" y="232"/>
                  <a:pt x="125" y="232"/>
                  <a:pt x="125" y="232"/>
                </a:cubicBezTo>
                <a:cubicBezTo>
                  <a:pt x="125" y="179"/>
                  <a:pt x="169" y="135"/>
                  <a:pt x="222" y="135"/>
                </a:cubicBezTo>
                <a:cubicBezTo>
                  <a:pt x="1962" y="135"/>
                  <a:pt x="1962" y="135"/>
                  <a:pt x="1962" y="135"/>
                </a:cubicBezTo>
                <a:cubicBezTo>
                  <a:pt x="2015" y="135"/>
                  <a:pt x="2059" y="179"/>
                  <a:pt x="2059" y="232"/>
                </a:cubicBezTo>
                <a:lnTo>
                  <a:pt x="2059" y="1368"/>
                </a:lnTo>
                <a:close/>
                <a:moveTo>
                  <a:pt x="1681" y="883"/>
                </a:moveTo>
                <a:cubicBezTo>
                  <a:pt x="1697" y="883"/>
                  <a:pt x="1711" y="875"/>
                  <a:pt x="1720" y="862"/>
                </a:cubicBezTo>
                <a:cubicBezTo>
                  <a:pt x="1743" y="872"/>
                  <a:pt x="1743" y="872"/>
                  <a:pt x="1743" y="872"/>
                </a:cubicBezTo>
                <a:cubicBezTo>
                  <a:pt x="1744" y="887"/>
                  <a:pt x="1756" y="899"/>
                  <a:pt x="1771" y="899"/>
                </a:cubicBezTo>
                <a:cubicBezTo>
                  <a:pt x="1786" y="899"/>
                  <a:pt x="1799" y="886"/>
                  <a:pt x="1799" y="871"/>
                </a:cubicBezTo>
                <a:cubicBezTo>
                  <a:pt x="1799" y="855"/>
                  <a:pt x="1786" y="843"/>
                  <a:pt x="1771" y="843"/>
                </a:cubicBezTo>
                <a:cubicBezTo>
                  <a:pt x="1763" y="843"/>
                  <a:pt x="1755" y="846"/>
                  <a:pt x="1750" y="852"/>
                </a:cubicBezTo>
                <a:cubicBezTo>
                  <a:pt x="1728" y="843"/>
                  <a:pt x="1728" y="843"/>
                  <a:pt x="1728" y="843"/>
                </a:cubicBezTo>
                <a:cubicBezTo>
                  <a:pt x="1728" y="840"/>
                  <a:pt x="1729" y="837"/>
                  <a:pt x="1729" y="835"/>
                </a:cubicBezTo>
                <a:cubicBezTo>
                  <a:pt x="1729" y="812"/>
                  <a:pt x="1713" y="792"/>
                  <a:pt x="1691" y="788"/>
                </a:cubicBezTo>
                <a:cubicBezTo>
                  <a:pt x="1691" y="758"/>
                  <a:pt x="1691" y="758"/>
                  <a:pt x="1691" y="758"/>
                </a:cubicBezTo>
                <a:cubicBezTo>
                  <a:pt x="1705" y="754"/>
                  <a:pt x="1715" y="741"/>
                  <a:pt x="1715" y="726"/>
                </a:cubicBezTo>
                <a:cubicBezTo>
                  <a:pt x="1715" y="707"/>
                  <a:pt x="1700" y="691"/>
                  <a:pt x="1681" y="691"/>
                </a:cubicBezTo>
                <a:cubicBezTo>
                  <a:pt x="1662" y="691"/>
                  <a:pt x="1646" y="707"/>
                  <a:pt x="1646" y="726"/>
                </a:cubicBezTo>
                <a:cubicBezTo>
                  <a:pt x="1646" y="741"/>
                  <a:pt x="1656" y="754"/>
                  <a:pt x="1670" y="758"/>
                </a:cubicBezTo>
                <a:cubicBezTo>
                  <a:pt x="1670" y="788"/>
                  <a:pt x="1670" y="788"/>
                  <a:pt x="1670" y="788"/>
                </a:cubicBezTo>
                <a:cubicBezTo>
                  <a:pt x="1649" y="792"/>
                  <a:pt x="1632" y="812"/>
                  <a:pt x="1632" y="835"/>
                </a:cubicBezTo>
                <a:cubicBezTo>
                  <a:pt x="1632" y="844"/>
                  <a:pt x="1635" y="853"/>
                  <a:pt x="1640" y="860"/>
                </a:cubicBezTo>
                <a:cubicBezTo>
                  <a:pt x="1611" y="890"/>
                  <a:pt x="1611" y="890"/>
                  <a:pt x="1611" y="890"/>
                </a:cubicBezTo>
                <a:cubicBezTo>
                  <a:pt x="1607" y="888"/>
                  <a:pt x="1602" y="887"/>
                  <a:pt x="1598" y="887"/>
                </a:cubicBezTo>
                <a:cubicBezTo>
                  <a:pt x="1581" y="887"/>
                  <a:pt x="1567" y="900"/>
                  <a:pt x="1567" y="917"/>
                </a:cubicBezTo>
                <a:cubicBezTo>
                  <a:pt x="1567" y="934"/>
                  <a:pt x="1581" y="948"/>
                  <a:pt x="1598" y="948"/>
                </a:cubicBezTo>
                <a:cubicBezTo>
                  <a:pt x="1615" y="948"/>
                  <a:pt x="1628" y="934"/>
                  <a:pt x="1628" y="917"/>
                </a:cubicBezTo>
                <a:cubicBezTo>
                  <a:pt x="1628" y="913"/>
                  <a:pt x="1627" y="908"/>
                  <a:pt x="1626" y="905"/>
                </a:cubicBezTo>
                <a:cubicBezTo>
                  <a:pt x="1655" y="875"/>
                  <a:pt x="1655" y="875"/>
                  <a:pt x="1655" y="875"/>
                </a:cubicBezTo>
                <a:cubicBezTo>
                  <a:pt x="1662" y="880"/>
                  <a:pt x="1671" y="883"/>
                  <a:pt x="1681" y="883"/>
                </a:cubicBezTo>
                <a:close/>
                <a:moveTo>
                  <a:pt x="1639" y="1306"/>
                </a:moveTo>
                <a:cubicBezTo>
                  <a:pt x="1670" y="1306"/>
                  <a:pt x="1670" y="1306"/>
                  <a:pt x="1670" y="1306"/>
                </a:cubicBezTo>
                <a:cubicBezTo>
                  <a:pt x="1670" y="1360"/>
                  <a:pt x="1670" y="1360"/>
                  <a:pt x="1670" y="1360"/>
                </a:cubicBezTo>
                <a:cubicBezTo>
                  <a:pt x="1791" y="1360"/>
                  <a:pt x="1791" y="1360"/>
                  <a:pt x="1791" y="1360"/>
                </a:cubicBezTo>
                <a:cubicBezTo>
                  <a:pt x="1791" y="1306"/>
                  <a:pt x="1791" y="1306"/>
                  <a:pt x="1791" y="1306"/>
                </a:cubicBezTo>
                <a:cubicBezTo>
                  <a:pt x="1823" y="1306"/>
                  <a:pt x="1823" y="1306"/>
                  <a:pt x="1823" y="1306"/>
                </a:cubicBezTo>
                <a:cubicBezTo>
                  <a:pt x="1731" y="1234"/>
                  <a:pt x="1731" y="1234"/>
                  <a:pt x="1731" y="1234"/>
                </a:cubicBezTo>
                <a:lnTo>
                  <a:pt x="1639" y="1306"/>
                </a:lnTo>
                <a:close/>
                <a:moveTo>
                  <a:pt x="1582" y="464"/>
                </a:moveTo>
                <a:cubicBezTo>
                  <a:pt x="1582" y="467"/>
                  <a:pt x="1584" y="469"/>
                  <a:pt x="1587" y="469"/>
                </a:cubicBezTo>
                <a:cubicBezTo>
                  <a:pt x="1607" y="469"/>
                  <a:pt x="1607" y="469"/>
                  <a:pt x="1607" y="469"/>
                </a:cubicBezTo>
                <a:cubicBezTo>
                  <a:pt x="1607" y="493"/>
                  <a:pt x="1607" y="493"/>
                  <a:pt x="1607" y="493"/>
                </a:cubicBezTo>
                <a:cubicBezTo>
                  <a:pt x="1614" y="493"/>
                  <a:pt x="1614" y="493"/>
                  <a:pt x="1614" y="493"/>
                </a:cubicBezTo>
                <a:cubicBezTo>
                  <a:pt x="1614" y="469"/>
                  <a:pt x="1614" y="469"/>
                  <a:pt x="1614" y="469"/>
                </a:cubicBezTo>
                <a:cubicBezTo>
                  <a:pt x="1631" y="469"/>
                  <a:pt x="1631" y="469"/>
                  <a:pt x="1631" y="469"/>
                </a:cubicBezTo>
                <a:cubicBezTo>
                  <a:pt x="1631" y="493"/>
                  <a:pt x="1631" y="493"/>
                  <a:pt x="1631" y="493"/>
                </a:cubicBezTo>
                <a:cubicBezTo>
                  <a:pt x="1638" y="493"/>
                  <a:pt x="1638" y="493"/>
                  <a:pt x="1638" y="493"/>
                </a:cubicBezTo>
                <a:cubicBezTo>
                  <a:pt x="1638" y="469"/>
                  <a:pt x="1638" y="469"/>
                  <a:pt x="1638" y="469"/>
                </a:cubicBezTo>
                <a:cubicBezTo>
                  <a:pt x="1655" y="469"/>
                  <a:pt x="1655" y="469"/>
                  <a:pt x="1655" y="469"/>
                </a:cubicBezTo>
                <a:cubicBezTo>
                  <a:pt x="1655" y="493"/>
                  <a:pt x="1655" y="493"/>
                  <a:pt x="1655" y="493"/>
                </a:cubicBezTo>
                <a:cubicBezTo>
                  <a:pt x="1662" y="493"/>
                  <a:pt x="1662" y="493"/>
                  <a:pt x="1662" y="493"/>
                </a:cubicBezTo>
                <a:cubicBezTo>
                  <a:pt x="1662" y="469"/>
                  <a:pt x="1662" y="469"/>
                  <a:pt x="1662" y="469"/>
                </a:cubicBezTo>
                <a:cubicBezTo>
                  <a:pt x="1679" y="469"/>
                  <a:pt x="1679" y="469"/>
                  <a:pt x="1679" y="469"/>
                </a:cubicBezTo>
                <a:cubicBezTo>
                  <a:pt x="1679" y="493"/>
                  <a:pt x="1679" y="493"/>
                  <a:pt x="1679" y="493"/>
                </a:cubicBezTo>
                <a:cubicBezTo>
                  <a:pt x="1687" y="493"/>
                  <a:pt x="1687" y="493"/>
                  <a:pt x="1687" y="493"/>
                </a:cubicBezTo>
                <a:cubicBezTo>
                  <a:pt x="1687" y="469"/>
                  <a:pt x="1687" y="469"/>
                  <a:pt x="1687" y="469"/>
                </a:cubicBezTo>
                <a:cubicBezTo>
                  <a:pt x="1703" y="469"/>
                  <a:pt x="1703" y="469"/>
                  <a:pt x="1703" y="469"/>
                </a:cubicBezTo>
                <a:cubicBezTo>
                  <a:pt x="1703" y="493"/>
                  <a:pt x="1703" y="493"/>
                  <a:pt x="1703" y="493"/>
                </a:cubicBezTo>
                <a:cubicBezTo>
                  <a:pt x="1711" y="493"/>
                  <a:pt x="1711" y="493"/>
                  <a:pt x="1711" y="493"/>
                </a:cubicBezTo>
                <a:cubicBezTo>
                  <a:pt x="1711" y="469"/>
                  <a:pt x="1711" y="469"/>
                  <a:pt x="1711" y="469"/>
                </a:cubicBezTo>
                <a:cubicBezTo>
                  <a:pt x="1728" y="469"/>
                  <a:pt x="1728" y="469"/>
                  <a:pt x="1728" y="469"/>
                </a:cubicBezTo>
                <a:cubicBezTo>
                  <a:pt x="1728" y="493"/>
                  <a:pt x="1728" y="493"/>
                  <a:pt x="1728" y="493"/>
                </a:cubicBezTo>
                <a:cubicBezTo>
                  <a:pt x="1735" y="493"/>
                  <a:pt x="1735" y="493"/>
                  <a:pt x="1735" y="493"/>
                </a:cubicBezTo>
                <a:cubicBezTo>
                  <a:pt x="1735" y="469"/>
                  <a:pt x="1735" y="469"/>
                  <a:pt x="1735" y="469"/>
                </a:cubicBezTo>
                <a:cubicBezTo>
                  <a:pt x="1752" y="469"/>
                  <a:pt x="1752" y="469"/>
                  <a:pt x="1752" y="469"/>
                </a:cubicBezTo>
                <a:cubicBezTo>
                  <a:pt x="1752" y="493"/>
                  <a:pt x="1752" y="493"/>
                  <a:pt x="1752" y="493"/>
                </a:cubicBezTo>
                <a:cubicBezTo>
                  <a:pt x="1759" y="493"/>
                  <a:pt x="1759" y="493"/>
                  <a:pt x="1759" y="493"/>
                </a:cubicBezTo>
                <a:cubicBezTo>
                  <a:pt x="1759" y="469"/>
                  <a:pt x="1759" y="469"/>
                  <a:pt x="1759" y="469"/>
                </a:cubicBezTo>
                <a:cubicBezTo>
                  <a:pt x="1779" y="469"/>
                  <a:pt x="1779" y="469"/>
                  <a:pt x="1779" y="469"/>
                </a:cubicBezTo>
                <a:cubicBezTo>
                  <a:pt x="1782" y="469"/>
                  <a:pt x="1784" y="467"/>
                  <a:pt x="1784" y="464"/>
                </a:cubicBezTo>
                <a:cubicBezTo>
                  <a:pt x="1784" y="444"/>
                  <a:pt x="1784" y="444"/>
                  <a:pt x="1784" y="444"/>
                </a:cubicBezTo>
                <a:cubicBezTo>
                  <a:pt x="1808" y="444"/>
                  <a:pt x="1808" y="444"/>
                  <a:pt x="1808" y="444"/>
                </a:cubicBezTo>
                <a:cubicBezTo>
                  <a:pt x="1808" y="437"/>
                  <a:pt x="1808" y="437"/>
                  <a:pt x="1808" y="437"/>
                </a:cubicBezTo>
                <a:cubicBezTo>
                  <a:pt x="1784" y="437"/>
                  <a:pt x="1784" y="437"/>
                  <a:pt x="1784" y="437"/>
                </a:cubicBezTo>
                <a:cubicBezTo>
                  <a:pt x="1784" y="420"/>
                  <a:pt x="1784" y="420"/>
                  <a:pt x="1784" y="420"/>
                </a:cubicBezTo>
                <a:cubicBezTo>
                  <a:pt x="1808" y="420"/>
                  <a:pt x="1808" y="420"/>
                  <a:pt x="1808" y="420"/>
                </a:cubicBezTo>
                <a:cubicBezTo>
                  <a:pt x="1808" y="413"/>
                  <a:pt x="1808" y="413"/>
                  <a:pt x="1808" y="413"/>
                </a:cubicBezTo>
                <a:cubicBezTo>
                  <a:pt x="1784" y="413"/>
                  <a:pt x="1784" y="413"/>
                  <a:pt x="1784" y="413"/>
                </a:cubicBezTo>
                <a:cubicBezTo>
                  <a:pt x="1784" y="396"/>
                  <a:pt x="1784" y="396"/>
                  <a:pt x="1784" y="396"/>
                </a:cubicBezTo>
                <a:cubicBezTo>
                  <a:pt x="1808" y="396"/>
                  <a:pt x="1808" y="396"/>
                  <a:pt x="1808" y="396"/>
                </a:cubicBezTo>
                <a:cubicBezTo>
                  <a:pt x="1808" y="389"/>
                  <a:pt x="1808" y="389"/>
                  <a:pt x="1808" y="389"/>
                </a:cubicBezTo>
                <a:cubicBezTo>
                  <a:pt x="1784" y="389"/>
                  <a:pt x="1784" y="389"/>
                  <a:pt x="1784" y="389"/>
                </a:cubicBezTo>
                <a:cubicBezTo>
                  <a:pt x="1784" y="372"/>
                  <a:pt x="1784" y="372"/>
                  <a:pt x="1784" y="372"/>
                </a:cubicBezTo>
                <a:cubicBezTo>
                  <a:pt x="1808" y="372"/>
                  <a:pt x="1808" y="372"/>
                  <a:pt x="1808" y="372"/>
                </a:cubicBezTo>
                <a:cubicBezTo>
                  <a:pt x="1808" y="364"/>
                  <a:pt x="1808" y="364"/>
                  <a:pt x="1808" y="364"/>
                </a:cubicBezTo>
                <a:cubicBezTo>
                  <a:pt x="1784" y="364"/>
                  <a:pt x="1784" y="364"/>
                  <a:pt x="1784" y="364"/>
                </a:cubicBezTo>
                <a:cubicBezTo>
                  <a:pt x="1784" y="348"/>
                  <a:pt x="1784" y="348"/>
                  <a:pt x="1784" y="348"/>
                </a:cubicBezTo>
                <a:cubicBezTo>
                  <a:pt x="1808" y="348"/>
                  <a:pt x="1808" y="348"/>
                  <a:pt x="1808" y="348"/>
                </a:cubicBezTo>
                <a:cubicBezTo>
                  <a:pt x="1808" y="340"/>
                  <a:pt x="1808" y="340"/>
                  <a:pt x="1808" y="340"/>
                </a:cubicBezTo>
                <a:cubicBezTo>
                  <a:pt x="1784" y="340"/>
                  <a:pt x="1784" y="340"/>
                  <a:pt x="1784" y="340"/>
                </a:cubicBezTo>
                <a:cubicBezTo>
                  <a:pt x="1784" y="323"/>
                  <a:pt x="1784" y="323"/>
                  <a:pt x="1784" y="323"/>
                </a:cubicBezTo>
                <a:cubicBezTo>
                  <a:pt x="1808" y="323"/>
                  <a:pt x="1808" y="323"/>
                  <a:pt x="1808" y="323"/>
                </a:cubicBezTo>
                <a:cubicBezTo>
                  <a:pt x="1808" y="316"/>
                  <a:pt x="1808" y="316"/>
                  <a:pt x="1808" y="316"/>
                </a:cubicBezTo>
                <a:cubicBezTo>
                  <a:pt x="1784" y="316"/>
                  <a:pt x="1784" y="316"/>
                  <a:pt x="1784" y="316"/>
                </a:cubicBezTo>
                <a:cubicBezTo>
                  <a:pt x="1784" y="299"/>
                  <a:pt x="1784" y="299"/>
                  <a:pt x="1784" y="299"/>
                </a:cubicBezTo>
                <a:cubicBezTo>
                  <a:pt x="1808" y="299"/>
                  <a:pt x="1808" y="299"/>
                  <a:pt x="1808" y="299"/>
                </a:cubicBezTo>
                <a:cubicBezTo>
                  <a:pt x="1808" y="292"/>
                  <a:pt x="1808" y="292"/>
                  <a:pt x="1808" y="292"/>
                </a:cubicBezTo>
                <a:cubicBezTo>
                  <a:pt x="1784" y="292"/>
                  <a:pt x="1784" y="292"/>
                  <a:pt x="1784" y="292"/>
                </a:cubicBezTo>
                <a:cubicBezTo>
                  <a:pt x="1784" y="272"/>
                  <a:pt x="1784" y="272"/>
                  <a:pt x="1784" y="272"/>
                </a:cubicBezTo>
                <a:cubicBezTo>
                  <a:pt x="1784" y="269"/>
                  <a:pt x="1782" y="267"/>
                  <a:pt x="1779" y="267"/>
                </a:cubicBezTo>
                <a:cubicBezTo>
                  <a:pt x="1759" y="267"/>
                  <a:pt x="1759" y="267"/>
                  <a:pt x="1759" y="267"/>
                </a:cubicBezTo>
                <a:cubicBezTo>
                  <a:pt x="1759" y="243"/>
                  <a:pt x="1759" y="243"/>
                  <a:pt x="1759" y="243"/>
                </a:cubicBezTo>
                <a:cubicBezTo>
                  <a:pt x="1752" y="243"/>
                  <a:pt x="1752" y="243"/>
                  <a:pt x="1752" y="243"/>
                </a:cubicBezTo>
                <a:cubicBezTo>
                  <a:pt x="1752" y="267"/>
                  <a:pt x="1752" y="267"/>
                  <a:pt x="1752" y="267"/>
                </a:cubicBezTo>
                <a:cubicBezTo>
                  <a:pt x="1735" y="267"/>
                  <a:pt x="1735" y="267"/>
                  <a:pt x="1735" y="267"/>
                </a:cubicBezTo>
                <a:cubicBezTo>
                  <a:pt x="1735" y="243"/>
                  <a:pt x="1735" y="243"/>
                  <a:pt x="1735" y="243"/>
                </a:cubicBezTo>
                <a:cubicBezTo>
                  <a:pt x="1728" y="243"/>
                  <a:pt x="1728" y="243"/>
                  <a:pt x="1728" y="243"/>
                </a:cubicBezTo>
                <a:cubicBezTo>
                  <a:pt x="1728" y="267"/>
                  <a:pt x="1728" y="267"/>
                  <a:pt x="1728" y="267"/>
                </a:cubicBezTo>
                <a:cubicBezTo>
                  <a:pt x="1711" y="267"/>
                  <a:pt x="1711" y="267"/>
                  <a:pt x="1711" y="267"/>
                </a:cubicBezTo>
                <a:cubicBezTo>
                  <a:pt x="1711" y="243"/>
                  <a:pt x="1711" y="243"/>
                  <a:pt x="1711" y="243"/>
                </a:cubicBezTo>
                <a:cubicBezTo>
                  <a:pt x="1703" y="243"/>
                  <a:pt x="1703" y="243"/>
                  <a:pt x="1703" y="243"/>
                </a:cubicBezTo>
                <a:cubicBezTo>
                  <a:pt x="1703" y="267"/>
                  <a:pt x="1703" y="267"/>
                  <a:pt x="1703" y="267"/>
                </a:cubicBezTo>
                <a:cubicBezTo>
                  <a:pt x="1687" y="267"/>
                  <a:pt x="1687" y="267"/>
                  <a:pt x="1687" y="267"/>
                </a:cubicBezTo>
                <a:cubicBezTo>
                  <a:pt x="1687" y="243"/>
                  <a:pt x="1687" y="243"/>
                  <a:pt x="1687" y="243"/>
                </a:cubicBezTo>
                <a:cubicBezTo>
                  <a:pt x="1679" y="243"/>
                  <a:pt x="1679" y="243"/>
                  <a:pt x="1679" y="243"/>
                </a:cubicBezTo>
                <a:cubicBezTo>
                  <a:pt x="1679" y="267"/>
                  <a:pt x="1679" y="267"/>
                  <a:pt x="1679" y="267"/>
                </a:cubicBezTo>
                <a:cubicBezTo>
                  <a:pt x="1662" y="267"/>
                  <a:pt x="1662" y="267"/>
                  <a:pt x="1662" y="267"/>
                </a:cubicBezTo>
                <a:cubicBezTo>
                  <a:pt x="1662" y="243"/>
                  <a:pt x="1662" y="243"/>
                  <a:pt x="1662" y="243"/>
                </a:cubicBezTo>
                <a:cubicBezTo>
                  <a:pt x="1655" y="243"/>
                  <a:pt x="1655" y="243"/>
                  <a:pt x="1655" y="243"/>
                </a:cubicBezTo>
                <a:cubicBezTo>
                  <a:pt x="1655" y="267"/>
                  <a:pt x="1655" y="267"/>
                  <a:pt x="1655" y="267"/>
                </a:cubicBezTo>
                <a:cubicBezTo>
                  <a:pt x="1638" y="267"/>
                  <a:pt x="1638" y="267"/>
                  <a:pt x="1638" y="267"/>
                </a:cubicBezTo>
                <a:cubicBezTo>
                  <a:pt x="1638" y="243"/>
                  <a:pt x="1638" y="243"/>
                  <a:pt x="1638" y="243"/>
                </a:cubicBezTo>
                <a:cubicBezTo>
                  <a:pt x="1631" y="243"/>
                  <a:pt x="1631" y="243"/>
                  <a:pt x="1631" y="243"/>
                </a:cubicBezTo>
                <a:cubicBezTo>
                  <a:pt x="1631" y="267"/>
                  <a:pt x="1631" y="267"/>
                  <a:pt x="1631" y="267"/>
                </a:cubicBezTo>
                <a:cubicBezTo>
                  <a:pt x="1614" y="267"/>
                  <a:pt x="1614" y="267"/>
                  <a:pt x="1614" y="267"/>
                </a:cubicBezTo>
                <a:cubicBezTo>
                  <a:pt x="1614" y="243"/>
                  <a:pt x="1614" y="243"/>
                  <a:pt x="1614" y="243"/>
                </a:cubicBezTo>
                <a:cubicBezTo>
                  <a:pt x="1607" y="243"/>
                  <a:pt x="1607" y="243"/>
                  <a:pt x="1607" y="243"/>
                </a:cubicBezTo>
                <a:cubicBezTo>
                  <a:pt x="1607" y="267"/>
                  <a:pt x="1607" y="267"/>
                  <a:pt x="1607" y="267"/>
                </a:cubicBezTo>
                <a:cubicBezTo>
                  <a:pt x="1587" y="267"/>
                  <a:pt x="1587" y="267"/>
                  <a:pt x="1587" y="267"/>
                </a:cubicBezTo>
                <a:cubicBezTo>
                  <a:pt x="1584" y="267"/>
                  <a:pt x="1582" y="269"/>
                  <a:pt x="1582" y="272"/>
                </a:cubicBezTo>
                <a:cubicBezTo>
                  <a:pt x="1582" y="292"/>
                  <a:pt x="1582" y="292"/>
                  <a:pt x="1582" y="292"/>
                </a:cubicBezTo>
                <a:cubicBezTo>
                  <a:pt x="1558" y="292"/>
                  <a:pt x="1558" y="292"/>
                  <a:pt x="1558" y="292"/>
                </a:cubicBezTo>
                <a:cubicBezTo>
                  <a:pt x="1558" y="299"/>
                  <a:pt x="1558" y="299"/>
                  <a:pt x="1558" y="299"/>
                </a:cubicBezTo>
                <a:cubicBezTo>
                  <a:pt x="1582" y="299"/>
                  <a:pt x="1582" y="299"/>
                  <a:pt x="1582" y="299"/>
                </a:cubicBezTo>
                <a:cubicBezTo>
                  <a:pt x="1582" y="316"/>
                  <a:pt x="1582" y="316"/>
                  <a:pt x="1582" y="316"/>
                </a:cubicBezTo>
                <a:cubicBezTo>
                  <a:pt x="1558" y="316"/>
                  <a:pt x="1558" y="316"/>
                  <a:pt x="1558" y="316"/>
                </a:cubicBezTo>
                <a:cubicBezTo>
                  <a:pt x="1558" y="323"/>
                  <a:pt x="1558" y="323"/>
                  <a:pt x="1558" y="323"/>
                </a:cubicBezTo>
                <a:cubicBezTo>
                  <a:pt x="1582" y="323"/>
                  <a:pt x="1582" y="323"/>
                  <a:pt x="1582" y="323"/>
                </a:cubicBezTo>
                <a:cubicBezTo>
                  <a:pt x="1582" y="340"/>
                  <a:pt x="1582" y="340"/>
                  <a:pt x="1582" y="340"/>
                </a:cubicBezTo>
                <a:cubicBezTo>
                  <a:pt x="1558" y="340"/>
                  <a:pt x="1558" y="340"/>
                  <a:pt x="1558" y="340"/>
                </a:cubicBezTo>
                <a:cubicBezTo>
                  <a:pt x="1558" y="348"/>
                  <a:pt x="1558" y="348"/>
                  <a:pt x="1558" y="348"/>
                </a:cubicBezTo>
                <a:cubicBezTo>
                  <a:pt x="1582" y="348"/>
                  <a:pt x="1582" y="348"/>
                  <a:pt x="1582" y="348"/>
                </a:cubicBezTo>
                <a:cubicBezTo>
                  <a:pt x="1582" y="364"/>
                  <a:pt x="1582" y="364"/>
                  <a:pt x="1582" y="364"/>
                </a:cubicBezTo>
                <a:cubicBezTo>
                  <a:pt x="1558" y="364"/>
                  <a:pt x="1558" y="364"/>
                  <a:pt x="1558" y="364"/>
                </a:cubicBezTo>
                <a:cubicBezTo>
                  <a:pt x="1558" y="372"/>
                  <a:pt x="1558" y="372"/>
                  <a:pt x="1558" y="372"/>
                </a:cubicBezTo>
                <a:cubicBezTo>
                  <a:pt x="1582" y="372"/>
                  <a:pt x="1582" y="372"/>
                  <a:pt x="1582" y="372"/>
                </a:cubicBezTo>
                <a:cubicBezTo>
                  <a:pt x="1582" y="389"/>
                  <a:pt x="1582" y="389"/>
                  <a:pt x="1582" y="389"/>
                </a:cubicBezTo>
                <a:cubicBezTo>
                  <a:pt x="1558" y="389"/>
                  <a:pt x="1558" y="389"/>
                  <a:pt x="1558" y="389"/>
                </a:cubicBezTo>
                <a:cubicBezTo>
                  <a:pt x="1558" y="396"/>
                  <a:pt x="1558" y="396"/>
                  <a:pt x="1558" y="396"/>
                </a:cubicBezTo>
                <a:cubicBezTo>
                  <a:pt x="1582" y="396"/>
                  <a:pt x="1582" y="396"/>
                  <a:pt x="1582" y="396"/>
                </a:cubicBezTo>
                <a:cubicBezTo>
                  <a:pt x="1582" y="413"/>
                  <a:pt x="1582" y="413"/>
                  <a:pt x="1582" y="413"/>
                </a:cubicBezTo>
                <a:cubicBezTo>
                  <a:pt x="1558" y="413"/>
                  <a:pt x="1558" y="413"/>
                  <a:pt x="1558" y="413"/>
                </a:cubicBezTo>
                <a:cubicBezTo>
                  <a:pt x="1558" y="420"/>
                  <a:pt x="1558" y="420"/>
                  <a:pt x="1558" y="420"/>
                </a:cubicBezTo>
                <a:cubicBezTo>
                  <a:pt x="1582" y="420"/>
                  <a:pt x="1582" y="420"/>
                  <a:pt x="1582" y="420"/>
                </a:cubicBezTo>
                <a:cubicBezTo>
                  <a:pt x="1582" y="437"/>
                  <a:pt x="1582" y="437"/>
                  <a:pt x="1582" y="437"/>
                </a:cubicBezTo>
                <a:cubicBezTo>
                  <a:pt x="1558" y="437"/>
                  <a:pt x="1558" y="437"/>
                  <a:pt x="1558" y="437"/>
                </a:cubicBezTo>
                <a:cubicBezTo>
                  <a:pt x="1558" y="444"/>
                  <a:pt x="1558" y="444"/>
                  <a:pt x="1558" y="444"/>
                </a:cubicBezTo>
                <a:cubicBezTo>
                  <a:pt x="1582" y="444"/>
                  <a:pt x="1582" y="444"/>
                  <a:pt x="1582" y="444"/>
                </a:cubicBezTo>
                <a:lnTo>
                  <a:pt x="1582" y="464"/>
                </a:lnTo>
                <a:close/>
                <a:moveTo>
                  <a:pt x="1647" y="334"/>
                </a:moveTo>
                <a:cubicBezTo>
                  <a:pt x="1647" y="333"/>
                  <a:pt x="1648" y="332"/>
                  <a:pt x="1649" y="332"/>
                </a:cubicBezTo>
                <a:cubicBezTo>
                  <a:pt x="1717" y="332"/>
                  <a:pt x="1717" y="332"/>
                  <a:pt x="1717" y="332"/>
                </a:cubicBezTo>
                <a:cubicBezTo>
                  <a:pt x="1718" y="332"/>
                  <a:pt x="1719" y="333"/>
                  <a:pt x="1719" y="334"/>
                </a:cubicBezTo>
                <a:cubicBezTo>
                  <a:pt x="1719" y="402"/>
                  <a:pt x="1719" y="402"/>
                  <a:pt x="1719" y="402"/>
                </a:cubicBezTo>
                <a:cubicBezTo>
                  <a:pt x="1719" y="403"/>
                  <a:pt x="1718" y="404"/>
                  <a:pt x="1717" y="404"/>
                </a:cubicBezTo>
                <a:cubicBezTo>
                  <a:pt x="1649" y="404"/>
                  <a:pt x="1649" y="404"/>
                  <a:pt x="1649" y="404"/>
                </a:cubicBezTo>
                <a:cubicBezTo>
                  <a:pt x="1648" y="404"/>
                  <a:pt x="1647" y="403"/>
                  <a:pt x="1647" y="402"/>
                </a:cubicBezTo>
                <a:lnTo>
                  <a:pt x="1647" y="334"/>
                </a:lnTo>
                <a:close/>
                <a:moveTo>
                  <a:pt x="1239" y="1313"/>
                </a:moveTo>
                <a:cubicBezTo>
                  <a:pt x="1239" y="1301"/>
                  <a:pt x="1230" y="1292"/>
                  <a:pt x="1218" y="1292"/>
                </a:cubicBezTo>
                <a:cubicBezTo>
                  <a:pt x="1215" y="1292"/>
                  <a:pt x="1213" y="1292"/>
                  <a:pt x="1210" y="1293"/>
                </a:cubicBezTo>
                <a:cubicBezTo>
                  <a:pt x="1184" y="1267"/>
                  <a:pt x="1184" y="1267"/>
                  <a:pt x="1184" y="1267"/>
                </a:cubicBezTo>
                <a:cubicBezTo>
                  <a:pt x="1184" y="1265"/>
                  <a:pt x="1184" y="1264"/>
                  <a:pt x="1184" y="1262"/>
                </a:cubicBezTo>
                <a:cubicBezTo>
                  <a:pt x="1184" y="1250"/>
                  <a:pt x="1175" y="1241"/>
                  <a:pt x="1163" y="1241"/>
                </a:cubicBezTo>
                <a:cubicBezTo>
                  <a:pt x="1151" y="1241"/>
                  <a:pt x="1141" y="1250"/>
                  <a:pt x="1141" y="1262"/>
                </a:cubicBezTo>
                <a:cubicBezTo>
                  <a:pt x="1141" y="1274"/>
                  <a:pt x="1151" y="1284"/>
                  <a:pt x="1163" y="1284"/>
                </a:cubicBezTo>
                <a:cubicBezTo>
                  <a:pt x="1168" y="1284"/>
                  <a:pt x="1172" y="1282"/>
                  <a:pt x="1176" y="1279"/>
                </a:cubicBezTo>
                <a:cubicBezTo>
                  <a:pt x="1199" y="1302"/>
                  <a:pt x="1199" y="1302"/>
                  <a:pt x="1199" y="1302"/>
                </a:cubicBezTo>
                <a:cubicBezTo>
                  <a:pt x="1198" y="1305"/>
                  <a:pt x="1196" y="1309"/>
                  <a:pt x="1196" y="1313"/>
                </a:cubicBezTo>
                <a:cubicBezTo>
                  <a:pt x="1196" y="1322"/>
                  <a:pt x="1202" y="1330"/>
                  <a:pt x="1210" y="1333"/>
                </a:cubicBezTo>
                <a:cubicBezTo>
                  <a:pt x="1210" y="1348"/>
                  <a:pt x="1210" y="1348"/>
                  <a:pt x="1210" y="1348"/>
                </a:cubicBezTo>
                <a:cubicBezTo>
                  <a:pt x="1205" y="1350"/>
                  <a:pt x="1201" y="1354"/>
                  <a:pt x="1199" y="1359"/>
                </a:cubicBezTo>
                <a:cubicBezTo>
                  <a:pt x="1105" y="1359"/>
                  <a:pt x="1105" y="1359"/>
                  <a:pt x="1105" y="1359"/>
                </a:cubicBezTo>
                <a:cubicBezTo>
                  <a:pt x="1102" y="1351"/>
                  <a:pt x="1094" y="1345"/>
                  <a:pt x="1085" y="1345"/>
                </a:cubicBezTo>
                <a:cubicBezTo>
                  <a:pt x="1073" y="1345"/>
                  <a:pt x="1063" y="1355"/>
                  <a:pt x="1063" y="1367"/>
                </a:cubicBezTo>
                <a:cubicBezTo>
                  <a:pt x="1063" y="1378"/>
                  <a:pt x="1073" y="1388"/>
                  <a:pt x="1085" y="1388"/>
                </a:cubicBezTo>
                <a:cubicBezTo>
                  <a:pt x="1094" y="1388"/>
                  <a:pt x="1103" y="1382"/>
                  <a:pt x="1105" y="1373"/>
                </a:cubicBezTo>
                <a:cubicBezTo>
                  <a:pt x="1197" y="1373"/>
                  <a:pt x="1197" y="1373"/>
                  <a:pt x="1197" y="1373"/>
                </a:cubicBezTo>
                <a:cubicBezTo>
                  <a:pt x="1199" y="1382"/>
                  <a:pt x="1208" y="1390"/>
                  <a:pt x="1218" y="1390"/>
                </a:cubicBezTo>
                <a:cubicBezTo>
                  <a:pt x="1230" y="1390"/>
                  <a:pt x="1239" y="1380"/>
                  <a:pt x="1239" y="1368"/>
                </a:cubicBezTo>
                <a:cubicBezTo>
                  <a:pt x="1239" y="1358"/>
                  <a:pt x="1233" y="1350"/>
                  <a:pt x="1224" y="1348"/>
                </a:cubicBezTo>
                <a:cubicBezTo>
                  <a:pt x="1224" y="1334"/>
                  <a:pt x="1224" y="1334"/>
                  <a:pt x="1224" y="1334"/>
                </a:cubicBezTo>
                <a:cubicBezTo>
                  <a:pt x="1233" y="1331"/>
                  <a:pt x="1239" y="1323"/>
                  <a:pt x="1239" y="1313"/>
                </a:cubicBezTo>
                <a:close/>
                <a:moveTo>
                  <a:pt x="1163" y="1270"/>
                </a:moveTo>
                <a:cubicBezTo>
                  <a:pt x="1158" y="1270"/>
                  <a:pt x="1155" y="1266"/>
                  <a:pt x="1155" y="1262"/>
                </a:cubicBezTo>
                <a:cubicBezTo>
                  <a:pt x="1155" y="1258"/>
                  <a:pt x="1158" y="1254"/>
                  <a:pt x="1163" y="1254"/>
                </a:cubicBezTo>
                <a:cubicBezTo>
                  <a:pt x="1167" y="1254"/>
                  <a:pt x="1170" y="1258"/>
                  <a:pt x="1170" y="1262"/>
                </a:cubicBezTo>
                <a:cubicBezTo>
                  <a:pt x="1170" y="1266"/>
                  <a:pt x="1167" y="1270"/>
                  <a:pt x="1163" y="1270"/>
                </a:cubicBezTo>
                <a:close/>
                <a:moveTo>
                  <a:pt x="1085" y="1374"/>
                </a:moveTo>
                <a:cubicBezTo>
                  <a:pt x="1080" y="1374"/>
                  <a:pt x="1077" y="1371"/>
                  <a:pt x="1077" y="1367"/>
                </a:cubicBezTo>
                <a:cubicBezTo>
                  <a:pt x="1077" y="1362"/>
                  <a:pt x="1080" y="1359"/>
                  <a:pt x="1085" y="1359"/>
                </a:cubicBezTo>
                <a:cubicBezTo>
                  <a:pt x="1089" y="1359"/>
                  <a:pt x="1092" y="1362"/>
                  <a:pt x="1092" y="1367"/>
                </a:cubicBezTo>
                <a:cubicBezTo>
                  <a:pt x="1092" y="1371"/>
                  <a:pt x="1089" y="1374"/>
                  <a:pt x="1085" y="1374"/>
                </a:cubicBezTo>
                <a:close/>
                <a:moveTo>
                  <a:pt x="1226" y="1368"/>
                </a:moveTo>
                <a:cubicBezTo>
                  <a:pt x="1226" y="1372"/>
                  <a:pt x="1222" y="1376"/>
                  <a:pt x="1218" y="1376"/>
                </a:cubicBezTo>
                <a:cubicBezTo>
                  <a:pt x="1214" y="1376"/>
                  <a:pt x="1210" y="1372"/>
                  <a:pt x="1210" y="1368"/>
                </a:cubicBezTo>
                <a:cubicBezTo>
                  <a:pt x="1210" y="1364"/>
                  <a:pt x="1214" y="1360"/>
                  <a:pt x="1218" y="1360"/>
                </a:cubicBezTo>
                <a:cubicBezTo>
                  <a:pt x="1222" y="1360"/>
                  <a:pt x="1226" y="1364"/>
                  <a:pt x="1226" y="1368"/>
                </a:cubicBezTo>
                <a:close/>
                <a:moveTo>
                  <a:pt x="1218" y="1321"/>
                </a:moveTo>
                <a:cubicBezTo>
                  <a:pt x="1214" y="1321"/>
                  <a:pt x="1210" y="1318"/>
                  <a:pt x="1210" y="1313"/>
                </a:cubicBezTo>
                <a:cubicBezTo>
                  <a:pt x="1210" y="1309"/>
                  <a:pt x="1214" y="1306"/>
                  <a:pt x="1218" y="1306"/>
                </a:cubicBezTo>
                <a:cubicBezTo>
                  <a:pt x="1222" y="1306"/>
                  <a:pt x="1226" y="1309"/>
                  <a:pt x="1226" y="1313"/>
                </a:cubicBezTo>
                <a:cubicBezTo>
                  <a:pt x="1226" y="1318"/>
                  <a:pt x="1222" y="1321"/>
                  <a:pt x="1218" y="1321"/>
                </a:cubicBezTo>
                <a:close/>
                <a:moveTo>
                  <a:pt x="648" y="960"/>
                </a:moveTo>
                <a:cubicBezTo>
                  <a:pt x="648" y="848"/>
                  <a:pt x="648" y="848"/>
                  <a:pt x="648" y="848"/>
                </a:cubicBezTo>
                <a:cubicBezTo>
                  <a:pt x="528" y="742"/>
                  <a:pt x="528" y="742"/>
                  <a:pt x="528" y="742"/>
                </a:cubicBezTo>
                <a:cubicBezTo>
                  <a:pt x="408" y="848"/>
                  <a:pt x="408" y="848"/>
                  <a:pt x="408" y="848"/>
                </a:cubicBezTo>
                <a:cubicBezTo>
                  <a:pt x="408" y="960"/>
                  <a:pt x="408" y="960"/>
                  <a:pt x="408" y="960"/>
                </a:cubicBezTo>
                <a:cubicBezTo>
                  <a:pt x="488" y="960"/>
                  <a:pt x="488" y="960"/>
                  <a:pt x="488" y="960"/>
                </a:cubicBezTo>
                <a:cubicBezTo>
                  <a:pt x="488" y="855"/>
                  <a:pt x="488" y="855"/>
                  <a:pt x="488" y="855"/>
                </a:cubicBezTo>
                <a:cubicBezTo>
                  <a:pt x="567" y="855"/>
                  <a:pt x="567" y="855"/>
                  <a:pt x="567" y="855"/>
                </a:cubicBezTo>
                <a:cubicBezTo>
                  <a:pt x="567" y="960"/>
                  <a:pt x="567" y="960"/>
                  <a:pt x="567" y="960"/>
                </a:cubicBezTo>
                <a:lnTo>
                  <a:pt x="648" y="960"/>
                </a:lnTo>
                <a:close/>
                <a:moveTo>
                  <a:pt x="1002" y="1264"/>
                </a:moveTo>
                <a:cubicBezTo>
                  <a:pt x="1002" y="1276"/>
                  <a:pt x="1011" y="1286"/>
                  <a:pt x="1023" y="1286"/>
                </a:cubicBezTo>
                <a:cubicBezTo>
                  <a:pt x="1035" y="1286"/>
                  <a:pt x="1045" y="1276"/>
                  <a:pt x="1045" y="1264"/>
                </a:cubicBezTo>
                <a:cubicBezTo>
                  <a:pt x="1045" y="1255"/>
                  <a:pt x="1039" y="1247"/>
                  <a:pt x="1030" y="1244"/>
                </a:cubicBezTo>
                <a:cubicBezTo>
                  <a:pt x="1030" y="1233"/>
                  <a:pt x="1030" y="1233"/>
                  <a:pt x="1030" y="1233"/>
                </a:cubicBezTo>
                <a:cubicBezTo>
                  <a:pt x="1036" y="1231"/>
                  <a:pt x="1041" y="1227"/>
                  <a:pt x="1043" y="1221"/>
                </a:cubicBezTo>
                <a:cubicBezTo>
                  <a:pt x="1090" y="1221"/>
                  <a:pt x="1090" y="1221"/>
                  <a:pt x="1090" y="1221"/>
                </a:cubicBezTo>
                <a:cubicBezTo>
                  <a:pt x="1117" y="1248"/>
                  <a:pt x="1117" y="1248"/>
                  <a:pt x="1117" y="1248"/>
                </a:cubicBezTo>
                <a:cubicBezTo>
                  <a:pt x="1117" y="1307"/>
                  <a:pt x="1117" y="1307"/>
                  <a:pt x="1117" y="1307"/>
                </a:cubicBezTo>
                <a:cubicBezTo>
                  <a:pt x="1105" y="1307"/>
                  <a:pt x="1105" y="1307"/>
                  <a:pt x="1105" y="1307"/>
                </a:cubicBezTo>
                <a:cubicBezTo>
                  <a:pt x="1102" y="1298"/>
                  <a:pt x="1094" y="1292"/>
                  <a:pt x="1085" y="1292"/>
                </a:cubicBezTo>
                <a:cubicBezTo>
                  <a:pt x="1073" y="1292"/>
                  <a:pt x="1063" y="1301"/>
                  <a:pt x="1063" y="1313"/>
                </a:cubicBezTo>
                <a:cubicBezTo>
                  <a:pt x="1063" y="1325"/>
                  <a:pt x="1073" y="1335"/>
                  <a:pt x="1085" y="1335"/>
                </a:cubicBezTo>
                <a:cubicBezTo>
                  <a:pt x="1094" y="1335"/>
                  <a:pt x="1102" y="1329"/>
                  <a:pt x="1105" y="1320"/>
                </a:cubicBezTo>
                <a:cubicBezTo>
                  <a:pt x="1142" y="1320"/>
                  <a:pt x="1142" y="1320"/>
                  <a:pt x="1142" y="1320"/>
                </a:cubicBezTo>
                <a:cubicBezTo>
                  <a:pt x="1145" y="1329"/>
                  <a:pt x="1153" y="1335"/>
                  <a:pt x="1163" y="1335"/>
                </a:cubicBezTo>
                <a:cubicBezTo>
                  <a:pt x="1175" y="1335"/>
                  <a:pt x="1184" y="1325"/>
                  <a:pt x="1184" y="1313"/>
                </a:cubicBezTo>
                <a:cubicBezTo>
                  <a:pt x="1184" y="1301"/>
                  <a:pt x="1175" y="1292"/>
                  <a:pt x="1163" y="1292"/>
                </a:cubicBezTo>
                <a:cubicBezTo>
                  <a:pt x="1153" y="1292"/>
                  <a:pt x="1145" y="1298"/>
                  <a:pt x="1142" y="1307"/>
                </a:cubicBezTo>
                <a:cubicBezTo>
                  <a:pt x="1131" y="1307"/>
                  <a:pt x="1131" y="1307"/>
                  <a:pt x="1131" y="1307"/>
                </a:cubicBezTo>
                <a:cubicBezTo>
                  <a:pt x="1131" y="1242"/>
                  <a:pt x="1131" y="1242"/>
                  <a:pt x="1131" y="1242"/>
                </a:cubicBezTo>
                <a:cubicBezTo>
                  <a:pt x="1096" y="1207"/>
                  <a:pt x="1096" y="1207"/>
                  <a:pt x="1096" y="1207"/>
                </a:cubicBezTo>
                <a:cubicBezTo>
                  <a:pt x="1044" y="1207"/>
                  <a:pt x="1044" y="1207"/>
                  <a:pt x="1044" y="1207"/>
                </a:cubicBezTo>
                <a:cubicBezTo>
                  <a:pt x="1041" y="1198"/>
                  <a:pt x="1033" y="1191"/>
                  <a:pt x="1023" y="1191"/>
                </a:cubicBezTo>
                <a:cubicBezTo>
                  <a:pt x="1011" y="1191"/>
                  <a:pt x="1002" y="1201"/>
                  <a:pt x="1002" y="1213"/>
                </a:cubicBezTo>
                <a:cubicBezTo>
                  <a:pt x="1002" y="1222"/>
                  <a:pt x="1008" y="1230"/>
                  <a:pt x="1016" y="1233"/>
                </a:cubicBezTo>
                <a:cubicBezTo>
                  <a:pt x="1016" y="1244"/>
                  <a:pt x="1016" y="1244"/>
                  <a:pt x="1016" y="1244"/>
                </a:cubicBezTo>
                <a:cubicBezTo>
                  <a:pt x="1008" y="1247"/>
                  <a:pt x="1002" y="1255"/>
                  <a:pt x="1002" y="1264"/>
                </a:cubicBezTo>
                <a:close/>
                <a:moveTo>
                  <a:pt x="1085" y="1321"/>
                </a:moveTo>
                <a:cubicBezTo>
                  <a:pt x="1080" y="1321"/>
                  <a:pt x="1077" y="1318"/>
                  <a:pt x="1077" y="1313"/>
                </a:cubicBezTo>
                <a:cubicBezTo>
                  <a:pt x="1077" y="1309"/>
                  <a:pt x="1080" y="1306"/>
                  <a:pt x="1085" y="1306"/>
                </a:cubicBezTo>
                <a:cubicBezTo>
                  <a:pt x="1089" y="1306"/>
                  <a:pt x="1092" y="1309"/>
                  <a:pt x="1092" y="1313"/>
                </a:cubicBezTo>
                <a:cubicBezTo>
                  <a:pt x="1092" y="1318"/>
                  <a:pt x="1089" y="1321"/>
                  <a:pt x="1085" y="1321"/>
                </a:cubicBezTo>
                <a:close/>
                <a:moveTo>
                  <a:pt x="1163" y="1306"/>
                </a:moveTo>
                <a:cubicBezTo>
                  <a:pt x="1167" y="1306"/>
                  <a:pt x="1170" y="1309"/>
                  <a:pt x="1170" y="1313"/>
                </a:cubicBezTo>
                <a:cubicBezTo>
                  <a:pt x="1170" y="1318"/>
                  <a:pt x="1167" y="1321"/>
                  <a:pt x="1163" y="1321"/>
                </a:cubicBezTo>
                <a:cubicBezTo>
                  <a:pt x="1158" y="1321"/>
                  <a:pt x="1155" y="1318"/>
                  <a:pt x="1155" y="1313"/>
                </a:cubicBezTo>
                <a:cubicBezTo>
                  <a:pt x="1155" y="1309"/>
                  <a:pt x="1158" y="1306"/>
                  <a:pt x="1163" y="1306"/>
                </a:cubicBezTo>
                <a:close/>
                <a:moveTo>
                  <a:pt x="1016" y="1213"/>
                </a:moveTo>
                <a:cubicBezTo>
                  <a:pt x="1016" y="1209"/>
                  <a:pt x="1019" y="1205"/>
                  <a:pt x="1023" y="1205"/>
                </a:cubicBezTo>
                <a:cubicBezTo>
                  <a:pt x="1027" y="1205"/>
                  <a:pt x="1031" y="1209"/>
                  <a:pt x="1031" y="1213"/>
                </a:cubicBezTo>
                <a:cubicBezTo>
                  <a:pt x="1031" y="1217"/>
                  <a:pt x="1027" y="1221"/>
                  <a:pt x="1023" y="1221"/>
                </a:cubicBezTo>
                <a:cubicBezTo>
                  <a:pt x="1019" y="1221"/>
                  <a:pt x="1016" y="1217"/>
                  <a:pt x="1016" y="1213"/>
                </a:cubicBezTo>
                <a:close/>
                <a:moveTo>
                  <a:pt x="1023" y="1256"/>
                </a:moveTo>
                <a:cubicBezTo>
                  <a:pt x="1027" y="1256"/>
                  <a:pt x="1031" y="1260"/>
                  <a:pt x="1031" y="1264"/>
                </a:cubicBezTo>
                <a:cubicBezTo>
                  <a:pt x="1031" y="1268"/>
                  <a:pt x="1027" y="1272"/>
                  <a:pt x="1023" y="1272"/>
                </a:cubicBezTo>
                <a:cubicBezTo>
                  <a:pt x="1019" y="1272"/>
                  <a:pt x="1016" y="1268"/>
                  <a:pt x="1016" y="1264"/>
                </a:cubicBezTo>
                <a:cubicBezTo>
                  <a:pt x="1016" y="1260"/>
                  <a:pt x="1019" y="1256"/>
                  <a:pt x="1023" y="1256"/>
                </a:cubicBezTo>
                <a:close/>
                <a:moveTo>
                  <a:pt x="1696" y="1210"/>
                </a:moveTo>
                <a:cubicBezTo>
                  <a:pt x="1696" y="1155"/>
                  <a:pt x="1696" y="1155"/>
                  <a:pt x="1696" y="1155"/>
                </a:cubicBezTo>
                <a:cubicBezTo>
                  <a:pt x="1675" y="1155"/>
                  <a:pt x="1675" y="1155"/>
                  <a:pt x="1675" y="1155"/>
                </a:cubicBezTo>
                <a:cubicBezTo>
                  <a:pt x="1675" y="1224"/>
                  <a:pt x="1675" y="1224"/>
                  <a:pt x="1675" y="1224"/>
                </a:cubicBezTo>
                <a:cubicBezTo>
                  <a:pt x="1635" y="1256"/>
                  <a:pt x="1635" y="1256"/>
                  <a:pt x="1635" y="1256"/>
                </a:cubicBezTo>
                <a:cubicBezTo>
                  <a:pt x="1595" y="1224"/>
                  <a:pt x="1595" y="1224"/>
                  <a:pt x="1595" y="1224"/>
                </a:cubicBezTo>
                <a:cubicBezTo>
                  <a:pt x="1595" y="1155"/>
                  <a:pt x="1595" y="1155"/>
                  <a:pt x="1595" y="1155"/>
                </a:cubicBezTo>
                <a:cubicBezTo>
                  <a:pt x="1574" y="1155"/>
                  <a:pt x="1574" y="1155"/>
                  <a:pt x="1574" y="1155"/>
                </a:cubicBezTo>
                <a:cubicBezTo>
                  <a:pt x="1574" y="1210"/>
                  <a:pt x="1574" y="1210"/>
                  <a:pt x="1574" y="1210"/>
                </a:cubicBezTo>
                <a:cubicBezTo>
                  <a:pt x="1543" y="1210"/>
                  <a:pt x="1543" y="1210"/>
                  <a:pt x="1543" y="1210"/>
                </a:cubicBezTo>
                <a:cubicBezTo>
                  <a:pt x="1635" y="1281"/>
                  <a:pt x="1635" y="1281"/>
                  <a:pt x="1635" y="1281"/>
                </a:cubicBezTo>
                <a:cubicBezTo>
                  <a:pt x="1727" y="1210"/>
                  <a:pt x="1727" y="1210"/>
                  <a:pt x="1727" y="1210"/>
                </a:cubicBezTo>
                <a:lnTo>
                  <a:pt x="1696" y="1210"/>
                </a:lnTo>
                <a:close/>
                <a:moveTo>
                  <a:pt x="1029" y="1346"/>
                </a:moveTo>
                <a:cubicBezTo>
                  <a:pt x="1029" y="1324"/>
                  <a:pt x="1029" y="1324"/>
                  <a:pt x="1029" y="1324"/>
                </a:cubicBezTo>
                <a:cubicBezTo>
                  <a:pt x="1072" y="1281"/>
                  <a:pt x="1072" y="1281"/>
                  <a:pt x="1072" y="1281"/>
                </a:cubicBezTo>
                <a:cubicBezTo>
                  <a:pt x="1076" y="1284"/>
                  <a:pt x="1080" y="1286"/>
                  <a:pt x="1085" y="1286"/>
                </a:cubicBezTo>
                <a:cubicBezTo>
                  <a:pt x="1096" y="1286"/>
                  <a:pt x="1106" y="1276"/>
                  <a:pt x="1106" y="1264"/>
                </a:cubicBezTo>
                <a:cubicBezTo>
                  <a:pt x="1106" y="1252"/>
                  <a:pt x="1096" y="1242"/>
                  <a:pt x="1085" y="1242"/>
                </a:cubicBezTo>
                <a:cubicBezTo>
                  <a:pt x="1073" y="1242"/>
                  <a:pt x="1063" y="1252"/>
                  <a:pt x="1063" y="1264"/>
                </a:cubicBezTo>
                <a:cubicBezTo>
                  <a:pt x="1063" y="1266"/>
                  <a:pt x="1063" y="1268"/>
                  <a:pt x="1064" y="1270"/>
                </a:cubicBezTo>
                <a:cubicBezTo>
                  <a:pt x="1015" y="1318"/>
                  <a:pt x="1015" y="1318"/>
                  <a:pt x="1015" y="1318"/>
                </a:cubicBezTo>
                <a:cubicBezTo>
                  <a:pt x="1015" y="1347"/>
                  <a:pt x="1015" y="1347"/>
                  <a:pt x="1015" y="1347"/>
                </a:cubicBezTo>
                <a:cubicBezTo>
                  <a:pt x="1007" y="1350"/>
                  <a:pt x="1002" y="1357"/>
                  <a:pt x="1002" y="1367"/>
                </a:cubicBezTo>
                <a:cubicBezTo>
                  <a:pt x="1002" y="1378"/>
                  <a:pt x="1011" y="1388"/>
                  <a:pt x="1023" y="1388"/>
                </a:cubicBezTo>
                <a:cubicBezTo>
                  <a:pt x="1035" y="1388"/>
                  <a:pt x="1045" y="1378"/>
                  <a:pt x="1045" y="1367"/>
                </a:cubicBezTo>
                <a:cubicBezTo>
                  <a:pt x="1045" y="1357"/>
                  <a:pt x="1038" y="1349"/>
                  <a:pt x="1029" y="1346"/>
                </a:cubicBezTo>
                <a:close/>
                <a:moveTo>
                  <a:pt x="1085" y="1256"/>
                </a:moveTo>
                <a:cubicBezTo>
                  <a:pt x="1089" y="1256"/>
                  <a:pt x="1092" y="1260"/>
                  <a:pt x="1092" y="1264"/>
                </a:cubicBezTo>
                <a:cubicBezTo>
                  <a:pt x="1092" y="1268"/>
                  <a:pt x="1089" y="1272"/>
                  <a:pt x="1085" y="1272"/>
                </a:cubicBezTo>
                <a:cubicBezTo>
                  <a:pt x="1080" y="1272"/>
                  <a:pt x="1077" y="1268"/>
                  <a:pt x="1077" y="1264"/>
                </a:cubicBezTo>
                <a:cubicBezTo>
                  <a:pt x="1077" y="1260"/>
                  <a:pt x="1080" y="1256"/>
                  <a:pt x="1085" y="1256"/>
                </a:cubicBezTo>
                <a:close/>
                <a:moveTo>
                  <a:pt x="1023" y="1374"/>
                </a:moveTo>
                <a:cubicBezTo>
                  <a:pt x="1019" y="1374"/>
                  <a:pt x="1016" y="1371"/>
                  <a:pt x="1016" y="1367"/>
                </a:cubicBezTo>
                <a:cubicBezTo>
                  <a:pt x="1016" y="1362"/>
                  <a:pt x="1019" y="1359"/>
                  <a:pt x="1023" y="1359"/>
                </a:cubicBezTo>
                <a:cubicBezTo>
                  <a:pt x="1027" y="1359"/>
                  <a:pt x="1031" y="1362"/>
                  <a:pt x="1031" y="1367"/>
                </a:cubicBezTo>
                <a:cubicBezTo>
                  <a:pt x="1031" y="1371"/>
                  <a:pt x="1027" y="1374"/>
                  <a:pt x="1023" y="1374"/>
                </a:cubicBezTo>
                <a:close/>
                <a:moveTo>
                  <a:pt x="419" y="433"/>
                </a:moveTo>
                <a:cubicBezTo>
                  <a:pt x="429" y="448"/>
                  <a:pt x="442" y="461"/>
                  <a:pt x="457" y="471"/>
                </a:cubicBezTo>
                <a:cubicBezTo>
                  <a:pt x="463" y="475"/>
                  <a:pt x="469" y="479"/>
                  <a:pt x="476" y="481"/>
                </a:cubicBezTo>
                <a:cubicBezTo>
                  <a:pt x="483" y="485"/>
                  <a:pt x="491" y="487"/>
                  <a:pt x="498" y="489"/>
                </a:cubicBezTo>
                <a:cubicBezTo>
                  <a:pt x="508" y="492"/>
                  <a:pt x="518" y="493"/>
                  <a:pt x="528" y="493"/>
                </a:cubicBezTo>
                <a:cubicBezTo>
                  <a:pt x="528" y="493"/>
                  <a:pt x="528" y="493"/>
                  <a:pt x="528" y="493"/>
                </a:cubicBezTo>
                <a:cubicBezTo>
                  <a:pt x="538" y="493"/>
                  <a:pt x="548" y="492"/>
                  <a:pt x="558" y="489"/>
                </a:cubicBezTo>
                <a:cubicBezTo>
                  <a:pt x="565" y="487"/>
                  <a:pt x="573" y="485"/>
                  <a:pt x="580" y="481"/>
                </a:cubicBezTo>
                <a:cubicBezTo>
                  <a:pt x="587" y="479"/>
                  <a:pt x="593" y="475"/>
                  <a:pt x="599" y="471"/>
                </a:cubicBezTo>
                <a:cubicBezTo>
                  <a:pt x="614" y="461"/>
                  <a:pt x="627" y="448"/>
                  <a:pt x="637" y="433"/>
                </a:cubicBezTo>
                <a:cubicBezTo>
                  <a:pt x="645" y="422"/>
                  <a:pt x="650" y="409"/>
                  <a:pt x="654" y="396"/>
                </a:cubicBezTo>
                <a:cubicBezTo>
                  <a:pt x="657" y="385"/>
                  <a:pt x="659" y="372"/>
                  <a:pt x="659" y="360"/>
                </a:cubicBezTo>
                <a:cubicBezTo>
                  <a:pt x="659" y="353"/>
                  <a:pt x="658" y="342"/>
                  <a:pt x="658" y="342"/>
                </a:cubicBezTo>
                <a:cubicBezTo>
                  <a:pt x="657" y="339"/>
                  <a:pt x="657" y="339"/>
                  <a:pt x="657" y="339"/>
                </a:cubicBezTo>
                <a:cubicBezTo>
                  <a:pt x="657" y="337"/>
                  <a:pt x="657" y="334"/>
                  <a:pt x="656" y="334"/>
                </a:cubicBezTo>
                <a:cubicBezTo>
                  <a:pt x="652" y="312"/>
                  <a:pt x="642" y="291"/>
                  <a:pt x="627" y="274"/>
                </a:cubicBezTo>
                <a:cubicBezTo>
                  <a:pt x="626" y="271"/>
                  <a:pt x="624" y="269"/>
                  <a:pt x="622" y="267"/>
                </a:cubicBezTo>
                <a:cubicBezTo>
                  <a:pt x="621" y="266"/>
                  <a:pt x="615" y="260"/>
                  <a:pt x="615" y="260"/>
                </a:cubicBezTo>
                <a:cubicBezTo>
                  <a:pt x="591" y="239"/>
                  <a:pt x="560" y="227"/>
                  <a:pt x="528" y="226"/>
                </a:cubicBezTo>
                <a:cubicBezTo>
                  <a:pt x="496" y="227"/>
                  <a:pt x="465" y="239"/>
                  <a:pt x="441" y="260"/>
                </a:cubicBezTo>
                <a:cubicBezTo>
                  <a:pt x="441" y="261"/>
                  <a:pt x="434" y="267"/>
                  <a:pt x="429" y="273"/>
                </a:cubicBezTo>
                <a:cubicBezTo>
                  <a:pt x="414" y="291"/>
                  <a:pt x="404" y="312"/>
                  <a:pt x="399" y="334"/>
                </a:cubicBezTo>
                <a:cubicBezTo>
                  <a:pt x="399" y="334"/>
                  <a:pt x="397" y="347"/>
                  <a:pt x="397" y="360"/>
                </a:cubicBezTo>
                <a:cubicBezTo>
                  <a:pt x="397" y="372"/>
                  <a:pt x="399" y="385"/>
                  <a:pt x="402" y="396"/>
                </a:cubicBezTo>
                <a:cubicBezTo>
                  <a:pt x="406" y="409"/>
                  <a:pt x="411" y="422"/>
                  <a:pt x="419" y="433"/>
                </a:cubicBezTo>
                <a:close/>
                <a:moveTo>
                  <a:pt x="588" y="361"/>
                </a:moveTo>
                <a:cubicBezTo>
                  <a:pt x="587" y="356"/>
                  <a:pt x="585" y="350"/>
                  <a:pt x="583" y="345"/>
                </a:cubicBezTo>
                <a:cubicBezTo>
                  <a:pt x="583" y="343"/>
                  <a:pt x="583" y="343"/>
                  <a:pt x="583" y="343"/>
                </a:cubicBezTo>
                <a:cubicBezTo>
                  <a:pt x="581" y="337"/>
                  <a:pt x="579" y="331"/>
                  <a:pt x="576" y="326"/>
                </a:cubicBezTo>
                <a:cubicBezTo>
                  <a:pt x="585" y="323"/>
                  <a:pt x="592" y="319"/>
                  <a:pt x="598" y="316"/>
                </a:cubicBezTo>
                <a:cubicBezTo>
                  <a:pt x="610" y="330"/>
                  <a:pt x="619" y="346"/>
                  <a:pt x="625" y="362"/>
                </a:cubicBezTo>
                <a:cubicBezTo>
                  <a:pt x="625" y="363"/>
                  <a:pt x="625" y="364"/>
                  <a:pt x="626" y="365"/>
                </a:cubicBezTo>
                <a:cubicBezTo>
                  <a:pt x="617" y="372"/>
                  <a:pt x="606" y="377"/>
                  <a:pt x="593" y="382"/>
                </a:cubicBezTo>
                <a:cubicBezTo>
                  <a:pt x="592" y="375"/>
                  <a:pt x="590" y="368"/>
                  <a:pt x="588" y="361"/>
                </a:cubicBezTo>
                <a:close/>
                <a:moveTo>
                  <a:pt x="630" y="413"/>
                </a:moveTo>
                <a:cubicBezTo>
                  <a:pt x="629" y="415"/>
                  <a:pt x="629" y="417"/>
                  <a:pt x="629" y="418"/>
                </a:cubicBezTo>
                <a:cubicBezTo>
                  <a:pt x="625" y="428"/>
                  <a:pt x="613" y="438"/>
                  <a:pt x="596" y="446"/>
                </a:cubicBezTo>
                <a:cubicBezTo>
                  <a:pt x="597" y="440"/>
                  <a:pt x="597" y="433"/>
                  <a:pt x="597" y="427"/>
                </a:cubicBezTo>
                <a:cubicBezTo>
                  <a:pt x="597" y="423"/>
                  <a:pt x="597" y="419"/>
                  <a:pt x="597" y="415"/>
                </a:cubicBezTo>
                <a:cubicBezTo>
                  <a:pt x="597" y="409"/>
                  <a:pt x="596" y="403"/>
                  <a:pt x="595" y="396"/>
                </a:cubicBezTo>
                <a:cubicBezTo>
                  <a:pt x="600" y="395"/>
                  <a:pt x="605" y="393"/>
                  <a:pt x="609" y="391"/>
                </a:cubicBezTo>
                <a:cubicBezTo>
                  <a:pt x="617" y="388"/>
                  <a:pt x="624" y="384"/>
                  <a:pt x="629" y="380"/>
                </a:cubicBezTo>
                <a:cubicBezTo>
                  <a:pt x="629" y="381"/>
                  <a:pt x="629" y="381"/>
                  <a:pt x="629" y="381"/>
                </a:cubicBezTo>
                <a:cubicBezTo>
                  <a:pt x="631" y="393"/>
                  <a:pt x="632" y="403"/>
                  <a:pt x="630" y="413"/>
                </a:cubicBezTo>
                <a:close/>
                <a:moveTo>
                  <a:pt x="643" y="387"/>
                </a:moveTo>
                <a:cubicBezTo>
                  <a:pt x="643" y="384"/>
                  <a:pt x="643" y="382"/>
                  <a:pt x="642" y="379"/>
                </a:cubicBezTo>
                <a:cubicBezTo>
                  <a:pt x="642" y="377"/>
                  <a:pt x="641" y="374"/>
                  <a:pt x="641" y="372"/>
                </a:cubicBezTo>
                <a:cubicBezTo>
                  <a:pt x="643" y="370"/>
                  <a:pt x="644" y="368"/>
                  <a:pt x="646" y="366"/>
                </a:cubicBezTo>
                <a:cubicBezTo>
                  <a:pt x="646" y="373"/>
                  <a:pt x="645" y="380"/>
                  <a:pt x="643" y="387"/>
                </a:cubicBezTo>
                <a:close/>
                <a:moveTo>
                  <a:pt x="618" y="297"/>
                </a:moveTo>
                <a:cubicBezTo>
                  <a:pt x="622" y="301"/>
                  <a:pt x="627" y="306"/>
                  <a:pt x="630" y="310"/>
                </a:cubicBezTo>
                <a:cubicBezTo>
                  <a:pt x="634" y="315"/>
                  <a:pt x="637" y="320"/>
                  <a:pt x="639" y="325"/>
                </a:cubicBezTo>
                <a:cubicBezTo>
                  <a:pt x="641" y="329"/>
                  <a:pt x="643" y="333"/>
                  <a:pt x="644" y="337"/>
                </a:cubicBezTo>
                <a:cubicBezTo>
                  <a:pt x="644" y="338"/>
                  <a:pt x="645" y="345"/>
                  <a:pt x="636" y="356"/>
                </a:cubicBezTo>
                <a:cubicBezTo>
                  <a:pt x="635" y="353"/>
                  <a:pt x="634" y="350"/>
                  <a:pt x="633" y="347"/>
                </a:cubicBezTo>
                <a:cubicBezTo>
                  <a:pt x="627" y="334"/>
                  <a:pt x="619" y="321"/>
                  <a:pt x="609" y="308"/>
                </a:cubicBezTo>
                <a:cubicBezTo>
                  <a:pt x="613" y="305"/>
                  <a:pt x="616" y="301"/>
                  <a:pt x="618" y="297"/>
                </a:cubicBezTo>
                <a:close/>
                <a:moveTo>
                  <a:pt x="578" y="259"/>
                </a:moveTo>
                <a:cubicBezTo>
                  <a:pt x="582" y="260"/>
                  <a:pt x="585" y="260"/>
                  <a:pt x="588" y="261"/>
                </a:cubicBezTo>
                <a:cubicBezTo>
                  <a:pt x="594" y="263"/>
                  <a:pt x="600" y="266"/>
                  <a:pt x="605" y="270"/>
                </a:cubicBezTo>
                <a:cubicBezTo>
                  <a:pt x="606" y="271"/>
                  <a:pt x="606" y="272"/>
                  <a:pt x="606" y="273"/>
                </a:cubicBezTo>
                <a:cubicBezTo>
                  <a:pt x="602" y="270"/>
                  <a:pt x="597" y="268"/>
                  <a:pt x="593" y="265"/>
                </a:cubicBezTo>
                <a:cubicBezTo>
                  <a:pt x="589" y="264"/>
                  <a:pt x="586" y="262"/>
                  <a:pt x="583" y="261"/>
                </a:cubicBezTo>
                <a:cubicBezTo>
                  <a:pt x="580" y="260"/>
                  <a:pt x="577" y="259"/>
                  <a:pt x="575" y="258"/>
                </a:cubicBezTo>
                <a:cubicBezTo>
                  <a:pt x="576" y="259"/>
                  <a:pt x="577" y="259"/>
                  <a:pt x="578" y="259"/>
                </a:cubicBezTo>
                <a:close/>
                <a:moveTo>
                  <a:pt x="584" y="275"/>
                </a:moveTo>
                <a:cubicBezTo>
                  <a:pt x="587" y="277"/>
                  <a:pt x="590" y="278"/>
                  <a:pt x="593" y="280"/>
                </a:cubicBezTo>
                <a:cubicBezTo>
                  <a:pt x="597" y="282"/>
                  <a:pt x="602" y="285"/>
                  <a:pt x="606" y="288"/>
                </a:cubicBezTo>
                <a:cubicBezTo>
                  <a:pt x="606" y="288"/>
                  <a:pt x="606" y="289"/>
                  <a:pt x="606" y="289"/>
                </a:cubicBezTo>
                <a:cubicBezTo>
                  <a:pt x="604" y="292"/>
                  <a:pt x="602" y="295"/>
                  <a:pt x="599" y="297"/>
                </a:cubicBezTo>
                <a:cubicBezTo>
                  <a:pt x="598" y="296"/>
                  <a:pt x="595" y="293"/>
                  <a:pt x="595" y="293"/>
                </a:cubicBezTo>
                <a:cubicBezTo>
                  <a:pt x="593" y="291"/>
                  <a:pt x="591" y="289"/>
                  <a:pt x="588" y="286"/>
                </a:cubicBezTo>
                <a:cubicBezTo>
                  <a:pt x="581" y="280"/>
                  <a:pt x="573" y="274"/>
                  <a:pt x="565" y="269"/>
                </a:cubicBezTo>
                <a:cubicBezTo>
                  <a:pt x="572" y="271"/>
                  <a:pt x="578" y="273"/>
                  <a:pt x="584" y="275"/>
                </a:cubicBezTo>
                <a:close/>
                <a:moveTo>
                  <a:pt x="585" y="301"/>
                </a:moveTo>
                <a:cubicBezTo>
                  <a:pt x="585" y="301"/>
                  <a:pt x="588" y="304"/>
                  <a:pt x="589" y="305"/>
                </a:cubicBezTo>
                <a:cubicBezTo>
                  <a:pt x="583" y="308"/>
                  <a:pt x="577" y="310"/>
                  <a:pt x="571" y="312"/>
                </a:cubicBezTo>
                <a:cubicBezTo>
                  <a:pt x="564" y="298"/>
                  <a:pt x="557" y="285"/>
                  <a:pt x="549" y="274"/>
                </a:cubicBezTo>
                <a:cubicBezTo>
                  <a:pt x="562" y="281"/>
                  <a:pt x="574" y="291"/>
                  <a:pt x="585" y="301"/>
                </a:cubicBezTo>
                <a:close/>
                <a:moveTo>
                  <a:pt x="535" y="276"/>
                </a:moveTo>
                <a:cubicBezTo>
                  <a:pt x="543" y="287"/>
                  <a:pt x="551" y="301"/>
                  <a:pt x="558" y="316"/>
                </a:cubicBezTo>
                <a:cubicBezTo>
                  <a:pt x="550" y="318"/>
                  <a:pt x="542" y="319"/>
                  <a:pt x="535" y="319"/>
                </a:cubicBezTo>
                <a:lnTo>
                  <a:pt x="535" y="276"/>
                </a:lnTo>
                <a:close/>
                <a:moveTo>
                  <a:pt x="535" y="334"/>
                </a:moveTo>
                <a:cubicBezTo>
                  <a:pt x="544" y="333"/>
                  <a:pt x="554" y="332"/>
                  <a:pt x="564" y="329"/>
                </a:cubicBezTo>
                <a:cubicBezTo>
                  <a:pt x="566" y="335"/>
                  <a:pt x="568" y="341"/>
                  <a:pt x="570" y="347"/>
                </a:cubicBezTo>
                <a:cubicBezTo>
                  <a:pt x="572" y="352"/>
                  <a:pt x="574" y="357"/>
                  <a:pt x="575" y="362"/>
                </a:cubicBezTo>
                <a:cubicBezTo>
                  <a:pt x="577" y="367"/>
                  <a:pt x="578" y="372"/>
                  <a:pt x="579" y="377"/>
                </a:cubicBezTo>
                <a:cubicBezTo>
                  <a:pt x="580" y="380"/>
                  <a:pt x="580" y="383"/>
                  <a:pt x="581" y="386"/>
                </a:cubicBezTo>
                <a:cubicBezTo>
                  <a:pt x="565" y="390"/>
                  <a:pt x="549" y="393"/>
                  <a:pt x="535" y="393"/>
                </a:cubicBezTo>
                <a:lnTo>
                  <a:pt x="535" y="334"/>
                </a:lnTo>
                <a:close/>
                <a:moveTo>
                  <a:pt x="535" y="408"/>
                </a:moveTo>
                <a:cubicBezTo>
                  <a:pt x="550" y="407"/>
                  <a:pt x="566" y="405"/>
                  <a:pt x="583" y="400"/>
                </a:cubicBezTo>
                <a:cubicBezTo>
                  <a:pt x="584" y="408"/>
                  <a:pt x="584" y="416"/>
                  <a:pt x="584" y="423"/>
                </a:cubicBezTo>
                <a:cubicBezTo>
                  <a:pt x="584" y="428"/>
                  <a:pt x="584" y="431"/>
                  <a:pt x="584" y="435"/>
                </a:cubicBezTo>
                <a:cubicBezTo>
                  <a:pt x="584" y="440"/>
                  <a:pt x="583" y="445"/>
                  <a:pt x="582" y="449"/>
                </a:cubicBezTo>
                <a:cubicBezTo>
                  <a:pt x="582" y="450"/>
                  <a:pt x="582" y="450"/>
                  <a:pt x="582" y="451"/>
                </a:cubicBezTo>
                <a:cubicBezTo>
                  <a:pt x="566" y="456"/>
                  <a:pt x="549" y="459"/>
                  <a:pt x="535" y="460"/>
                </a:cubicBezTo>
                <a:lnTo>
                  <a:pt x="535" y="408"/>
                </a:lnTo>
                <a:close/>
                <a:moveTo>
                  <a:pt x="535" y="474"/>
                </a:moveTo>
                <a:cubicBezTo>
                  <a:pt x="547" y="474"/>
                  <a:pt x="561" y="472"/>
                  <a:pt x="575" y="468"/>
                </a:cubicBezTo>
                <a:cubicBezTo>
                  <a:pt x="574" y="469"/>
                  <a:pt x="574" y="470"/>
                  <a:pt x="573" y="471"/>
                </a:cubicBezTo>
                <a:cubicBezTo>
                  <a:pt x="571" y="472"/>
                  <a:pt x="568" y="473"/>
                  <a:pt x="566" y="473"/>
                </a:cubicBezTo>
                <a:cubicBezTo>
                  <a:pt x="563" y="475"/>
                  <a:pt x="559" y="476"/>
                  <a:pt x="556" y="476"/>
                </a:cubicBezTo>
                <a:cubicBezTo>
                  <a:pt x="551" y="478"/>
                  <a:pt x="546" y="479"/>
                  <a:pt x="541" y="479"/>
                </a:cubicBezTo>
                <a:cubicBezTo>
                  <a:pt x="539" y="480"/>
                  <a:pt x="537" y="480"/>
                  <a:pt x="535" y="480"/>
                </a:cubicBezTo>
                <a:lnTo>
                  <a:pt x="535" y="474"/>
                </a:lnTo>
                <a:close/>
                <a:moveTo>
                  <a:pt x="460" y="446"/>
                </a:moveTo>
                <a:cubicBezTo>
                  <a:pt x="460" y="446"/>
                  <a:pt x="460" y="446"/>
                  <a:pt x="460" y="446"/>
                </a:cubicBezTo>
                <a:cubicBezTo>
                  <a:pt x="443" y="438"/>
                  <a:pt x="432" y="429"/>
                  <a:pt x="428" y="419"/>
                </a:cubicBezTo>
                <a:cubicBezTo>
                  <a:pt x="427" y="417"/>
                  <a:pt x="427" y="415"/>
                  <a:pt x="426" y="413"/>
                </a:cubicBezTo>
                <a:cubicBezTo>
                  <a:pt x="424" y="403"/>
                  <a:pt x="424" y="393"/>
                  <a:pt x="426" y="381"/>
                </a:cubicBezTo>
                <a:cubicBezTo>
                  <a:pt x="426" y="381"/>
                  <a:pt x="427" y="380"/>
                  <a:pt x="427" y="380"/>
                </a:cubicBezTo>
                <a:cubicBezTo>
                  <a:pt x="432" y="384"/>
                  <a:pt x="439" y="388"/>
                  <a:pt x="446" y="391"/>
                </a:cubicBezTo>
                <a:cubicBezTo>
                  <a:pt x="451" y="393"/>
                  <a:pt x="456" y="395"/>
                  <a:pt x="461" y="396"/>
                </a:cubicBezTo>
                <a:cubicBezTo>
                  <a:pt x="460" y="403"/>
                  <a:pt x="459" y="409"/>
                  <a:pt x="459" y="415"/>
                </a:cubicBezTo>
                <a:cubicBezTo>
                  <a:pt x="459" y="419"/>
                  <a:pt x="459" y="423"/>
                  <a:pt x="459" y="427"/>
                </a:cubicBezTo>
                <a:cubicBezTo>
                  <a:pt x="459" y="433"/>
                  <a:pt x="459" y="440"/>
                  <a:pt x="460" y="446"/>
                </a:cubicBezTo>
                <a:close/>
                <a:moveTo>
                  <a:pt x="463" y="382"/>
                </a:moveTo>
                <a:cubicBezTo>
                  <a:pt x="450" y="377"/>
                  <a:pt x="439" y="372"/>
                  <a:pt x="430" y="365"/>
                </a:cubicBezTo>
                <a:cubicBezTo>
                  <a:pt x="431" y="364"/>
                  <a:pt x="431" y="363"/>
                  <a:pt x="431" y="362"/>
                </a:cubicBezTo>
                <a:cubicBezTo>
                  <a:pt x="437" y="346"/>
                  <a:pt x="446" y="330"/>
                  <a:pt x="458" y="316"/>
                </a:cubicBezTo>
                <a:cubicBezTo>
                  <a:pt x="464" y="319"/>
                  <a:pt x="471" y="323"/>
                  <a:pt x="480" y="326"/>
                </a:cubicBezTo>
                <a:cubicBezTo>
                  <a:pt x="477" y="331"/>
                  <a:pt x="475" y="337"/>
                  <a:pt x="473" y="343"/>
                </a:cubicBezTo>
                <a:cubicBezTo>
                  <a:pt x="473" y="345"/>
                  <a:pt x="473" y="345"/>
                  <a:pt x="473" y="345"/>
                </a:cubicBezTo>
                <a:cubicBezTo>
                  <a:pt x="471" y="350"/>
                  <a:pt x="469" y="356"/>
                  <a:pt x="468" y="361"/>
                </a:cubicBezTo>
                <a:cubicBezTo>
                  <a:pt x="466" y="368"/>
                  <a:pt x="464" y="375"/>
                  <a:pt x="463" y="382"/>
                </a:cubicBezTo>
                <a:close/>
                <a:moveTo>
                  <a:pt x="521" y="480"/>
                </a:moveTo>
                <a:cubicBezTo>
                  <a:pt x="519" y="480"/>
                  <a:pt x="517" y="480"/>
                  <a:pt x="515" y="479"/>
                </a:cubicBezTo>
                <a:cubicBezTo>
                  <a:pt x="510" y="479"/>
                  <a:pt x="505" y="478"/>
                  <a:pt x="500" y="476"/>
                </a:cubicBezTo>
                <a:cubicBezTo>
                  <a:pt x="497" y="476"/>
                  <a:pt x="493" y="475"/>
                  <a:pt x="490" y="473"/>
                </a:cubicBezTo>
                <a:cubicBezTo>
                  <a:pt x="488" y="473"/>
                  <a:pt x="485" y="472"/>
                  <a:pt x="483" y="471"/>
                </a:cubicBezTo>
                <a:cubicBezTo>
                  <a:pt x="482" y="470"/>
                  <a:pt x="482" y="469"/>
                  <a:pt x="481" y="468"/>
                </a:cubicBezTo>
                <a:cubicBezTo>
                  <a:pt x="495" y="472"/>
                  <a:pt x="509" y="474"/>
                  <a:pt x="521" y="474"/>
                </a:cubicBezTo>
                <a:lnTo>
                  <a:pt x="521" y="480"/>
                </a:lnTo>
                <a:close/>
                <a:moveTo>
                  <a:pt x="521" y="460"/>
                </a:moveTo>
                <a:cubicBezTo>
                  <a:pt x="506" y="459"/>
                  <a:pt x="490" y="456"/>
                  <a:pt x="474" y="451"/>
                </a:cubicBezTo>
                <a:cubicBezTo>
                  <a:pt x="474" y="450"/>
                  <a:pt x="474" y="450"/>
                  <a:pt x="474" y="449"/>
                </a:cubicBezTo>
                <a:cubicBezTo>
                  <a:pt x="473" y="445"/>
                  <a:pt x="472" y="440"/>
                  <a:pt x="472" y="435"/>
                </a:cubicBezTo>
                <a:cubicBezTo>
                  <a:pt x="472" y="431"/>
                  <a:pt x="471" y="427"/>
                  <a:pt x="471" y="423"/>
                </a:cubicBezTo>
                <a:cubicBezTo>
                  <a:pt x="472" y="416"/>
                  <a:pt x="472" y="408"/>
                  <a:pt x="473" y="400"/>
                </a:cubicBezTo>
                <a:cubicBezTo>
                  <a:pt x="490" y="405"/>
                  <a:pt x="506" y="407"/>
                  <a:pt x="521" y="408"/>
                </a:cubicBezTo>
                <a:lnTo>
                  <a:pt x="521" y="460"/>
                </a:lnTo>
                <a:close/>
                <a:moveTo>
                  <a:pt x="521" y="393"/>
                </a:moveTo>
                <a:cubicBezTo>
                  <a:pt x="507" y="393"/>
                  <a:pt x="491" y="390"/>
                  <a:pt x="475" y="386"/>
                </a:cubicBezTo>
                <a:cubicBezTo>
                  <a:pt x="476" y="383"/>
                  <a:pt x="476" y="380"/>
                  <a:pt x="477" y="377"/>
                </a:cubicBezTo>
                <a:cubicBezTo>
                  <a:pt x="478" y="372"/>
                  <a:pt x="479" y="367"/>
                  <a:pt x="481" y="362"/>
                </a:cubicBezTo>
                <a:cubicBezTo>
                  <a:pt x="482" y="357"/>
                  <a:pt x="484" y="352"/>
                  <a:pt x="485" y="347"/>
                </a:cubicBezTo>
                <a:cubicBezTo>
                  <a:pt x="487" y="341"/>
                  <a:pt x="490" y="335"/>
                  <a:pt x="492" y="329"/>
                </a:cubicBezTo>
                <a:cubicBezTo>
                  <a:pt x="502" y="332"/>
                  <a:pt x="512" y="333"/>
                  <a:pt x="521" y="334"/>
                </a:cubicBezTo>
                <a:lnTo>
                  <a:pt x="521" y="393"/>
                </a:lnTo>
                <a:close/>
                <a:moveTo>
                  <a:pt x="521" y="319"/>
                </a:moveTo>
                <a:cubicBezTo>
                  <a:pt x="514" y="319"/>
                  <a:pt x="506" y="318"/>
                  <a:pt x="498" y="316"/>
                </a:cubicBezTo>
                <a:cubicBezTo>
                  <a:pt x="505" y="301"/>
                  <a:pt x="513" y="287"/>
                  <a:pt x="521" y="276"/>
                </a:cubicBezTo>
                <a:lnTo>
                  <a:pt x="521" y="319"/>
                </a:lnTo>
                <a:close/>
                <a:moveTo>
                  <a:pt x="485" y="312"/>
                </a:moveTo>
                <a:cubicBezTo>
                  <a:pt x="479" y="310"/>
                  <a:pt x="473" y="308"/>
                  <a:pt x="467" y="305"/>
                </a:cubicBezTo>
                <a:cubicBezTo>
                  <a:pt x="468" y="304"/>
                  <a:pt x="469" y="303"/>
                  <a:pt x="470" y="302"/>
                </a:cubicBezTo>
                <a:cubicBezTo>
                  <a:pt x="471" y="301"/>
                  <a:pt x="471" y="301"/>
                  <a:pt x="471" y="301"/>
                </a:cubicBezTo>
                <a:cubicBezTo>
                  <a:pt x="482" y="291"/>
                  <a:pt x="494" y="281"/>
                  <a:pt x="507" y="274"/>
                </a:cubicBezTo>
                <a:cubicBezTo>
                  <a:pt x="499" y="285"/>
                  <a:pt x="492" y="298"/>
                  <a:pt x="485" y="312"/>
                </a:cubicBezTo>
                <a:close/>
                <a:moveTo>
                  <a:pt x="468" y="286"/>
                </a:moveTo>
                <a:cubicBezTo>
                  <a:pt x="465" y="289"/>
                  <a:pt x="463" y="291"/>
                  <a:pt x="460" y="293"/>
                </a:cubicBezTo>
                <a:cubicBezTo>
                  <a:pt x="460" y="293"/>
                  <a:pt x="458" y="296"/>
                  <a:pt x="457" y="297"/>
                </a:cubicBezTo>
                <a:cubicBezTo>
                  <a:pt x="454" y="295"/>
                  <a:pt x="451" y="292"/>
                  <a:pt x="450" y="289"/>
                </a:cubicBezTo>
                <a:cubicBezTo>
                  <a:pt x="450" y="289"/>
                  <a:pt x="450" y="288"/>
                  <a:pt x="449" y="288"/>
                </a:cubicBezTo>
                <a:cubicBezTo>
                  <a:pt x="454" y="285"/>
                  <a:pt x="458" y="282"/>
                  <a:pt x="463" y="280"/>
                </a:cubicBezTo>
                <a:cubicBezTo>
                  <a:pt x="466" y="278"/>
                  <a:pt x="469" y="277"/>
                  <a:pt x="472" y="275"/>
                </a:cubicBezTo>
                <a:cubicBezTo>
                  <a:pt x="478" y="273"/>
                  <a:pt x="484" y="271"/>
                  <a:pt x="491" y="269"/>
                </a:cubicBezTo>
                <a:cubicBezTo>
                  <a:pt x="483" y="274"/>
                  <a:pt x="475" y="280"/>
                  <a:pt x="468" y="286"/>
                </a:cubicBezTo>
                <a:close/>
                <a:moveTo>
                  <a:pt x="451" y="270"/>
                </a:moveTo>
                <a:cubicBezTo>
                  <a:pt x="456" y="266"/>
                  <a:pt x="462" y="263"/>
                  <a:pt x="468" y="261"/>
                </a:cubicBezTo>
                <a:cubicBezTo>
                  <a:pt x="471" y="260"/>
                  <a:pt x="474" y="260"/>
                  <a:pt x="477" y="259"/>
                </a:cubicBezTo>
                <a:cubicBezTo>
                  <a:pt x="479" y="259"/>
                  <a:pt x="480" y="259"/>
                  <a:pt x="481" y="258"/>
                </a:cubicBezTo>
                <a:cubicBezTo>
                  <a:pt x="479" y="259"/>
                  <a:pt x="476" y="260"/>
                  <a:pt x="473" y="261"/>
                </a:cubicBezTo>
                <a:cubicBezTo>
                  <a:pt x="470" y="262"/>
                  <a:pt x="467" y="264"/>
                  <a:pt x="463" y="265"/>
                </a:cubicBezTo>
                <a:cubicBezTo>
                  <a:pt x="459" y="268"/>
                  <a:pt x="454" y="270"/>
                  <a:pt x="449" y="273"/>
                </a:cubicBezTo>
                <a:cubicBezTo>
                  <a:pt x="450" y="272"/>
                  <a:pt x="450" y="271"/>
                  <a:pt x="451" y="270"/>
                </a:cubicBezTo>
                <a:close/>
                <a:moveTo>
                  <a:pt x="412" y="335"/>
                </a:moveTo>
                <a:cubicBezTo>
                  <a:pt x="414" y="331"/>
                  <a:pt x="415" y="329"/>
                  <a:pt x="416" y="325"/>
                </a:cubicBezTo>
                <a:cubicBezTo>
                  <a:pt x="419" y="320"/>
                  <a:pt x="422" y="315"/>
                  <a:pt x="426" y="310"/>
                </a:cubicBezTo>
                <a:cubicBezTo>
                  <a:pt x="429" y="306"/>
                  <a:pt x="433" y="301"/>
                  <a:pt x="438" y="297"/>
                </a:cubicBezTo>
                <a:cubicBezTo>
                  <a:pt x="440" y="301"/>
                  <a:pt x="443" y="305"/>
                  <a:pt x="447" y="308"/>
                </a:cubicBezTo>
                <a:cubicBezTo>
                  <a:pt x="437" y="321"/>
                  <a:pt x="429" y="334"/>
                  <a:pt x="423" y="347"/>
                </a:cubicBezTo>
                <a:cubicBezTo>
                  <a:pt x="422" y="350"/>
                  <a:pt x="421" y="353"/>
                  <a:pt x="420" y="356"/>
                </a:cubicBezTo>
                <a:cubicBezTo>
                  <a:pt x="415" y="350"/>
                  <a:pt x="413" y="344"/>
                  <a:pt x="412" y="338"/>
                </a:cubicBezTo>
                <a:cubicBezTo>
                  <a:pt x="412" y="338"/>
                  <a:pt x="412" y="336"/>
                  <a:pt x="412" y="335"/>
                </a:cubicBezTo>
                <a:close/>
                <a:moveTo>
                  <a:pt x="415" y="372"/>
                </a:moveTo>
                <a:cubicBezTo>
                  <a:pt x="415" y="374"/>
                  <a:pt x="414" y="377"/>
                  <a:pt x="414" y="379"/>
                </a:cubicBezTo>
                <a:cubicBezTo>
                  <a:pt x="413" y="382"/>
                  <a:pt x="413" y="384"/>
                  <a:pt x="413" y="387"/>
                </a:cubicBezTo>
                <a:cubicBezTo>
                  <a:pt x="411" y="380"/>
                  <a:pt x="410" y="373"/>
                  <a:pt x="410" y="366"/>
                </a:cubicBezTo>
                <a:cubicBezTo>
                  <a:pt x="411" y="368"/>
                  <a:pt x="413" y="370"/>
                  <a:pt x="415" y="372"/>
                </a:cubicBezTo>
                <a:close/>
                <a:moveTo>
                  <a:pt x="624" y="693"/>
                </a:moveTo>
                <a:cubicBezTo>
                  <a:pt x="579" y="693"/>
                  <a:pt x="579" y="693"/>
                  <a:pt x="579" y="693"/>
                </a:cubicBezTo>
                <a:cubicBezTo>
                  <a:pt x="579" y="726"/>
                  <a:pt x="579" y="726"/>
                  <a:pt x="579" y="726"/>
                </a:cubicBezTo>
                <a:cubicBezTo>
                  <a:pt x="528" y="682"/>
                  <a:pt x="528" y="682"/>
                  <a:pt x="528" y="682"/>
                </a:cubicBezTo>
                <a:cubicBezTo>
                  <a:pt x="374" y="817"/>
                  <a:pt x="374" y="817"/>
                  <a:pt x="374" y="817"/>
                </a:cubicBezTo>
                <a:cubicBezTo>
                  <a:pt x="374" y="858"/>
                  <a:pt x="374" y="858"/>
                  <a:pt x="374" y="858"/>
                </a:cubicBezTo>
                <a:cubicBezTo>
                  <a:pt x="528" y="723"/>
                  <a:pt x="528" y="723"/>
                  <a:pt x="528" y="723"/>
                </a:cubicBezTo>
                <a:cubicBezTo>
                  <a:pt x="682" y="858"/>
                  <a:pt x="682" y="858"/>
                  <a:pt x="682" y="858"/>
                </a:cubicBezTo>
                <a:cubicBezTo>
                  <a:pt x="682" y="817"/>
                  <a:pt x="682" y="817"/>
                  <a:pt x="682" y="817"/>
                </a:cubicBezTo>
                <a:cubicBezTo>
                  <a:pt x="624" y="766"/>
                  <a:pt x="624" y="766"/>
                  <a:pt x="624" y="766"/>
                </a:cubicBezTo>
                <a:lnTo>
                  <a:pt x="624" y="693"/>
                </a:lnTo>
                <a:close/>
                <a:moveTo>
                  <a:pt x="1075" y="398"/>
                </a:moveTo>
                <a:cubicBezTo>
                  <a:pt x="1075" y="439"/>
                  <a:pt x="1075" y="439"/>
                  <a:pt x="1075" y="439"/>
                </a:cubicBezTo>
                <a:cubicBezTo>
                  <a:pt x="1051" y="439"/>
                  <a:pt x="1051" y="439"/>
                  <a:pt x="1051" y="439"/>
                </a:cubicBezTo>
                <a:cubicBezTo>
                  <a:pt x="1121" y="493"/>
                  <a:pt x="1121" y="493"/>
                  <a:pt x="1121" y="493"/>
                </a:cubicBezTo>
                <a:cubicBezTo>
                  <a:pt x="1190" y="439"/>
                  <a:pt x="1190" y="439"/>
                  <a:pt x="1190" y="439"/>
                </a:cubicBezTo>
                <a:cubicBezTo>
                  <a:pt x="1166" y="439"/>
                  <a:pt x="1166" y="439"/>
                  <a:pt x="1166" y="439"/>
                </a:cubicBezTo>
                <a:cubicBezTo>
                  <a:pt x="1166" y="398"/>
                  <a:pt x="1166" y="398"/>
                  <a:pt x="1166" y="398"/>
                </a:cubicBezTo>
                <a:cubicBezTo>
                  <a:pt x="1151" y="398"/>
                  <a:pt x="1151" y="398"/>
                  <a:pt x="1151" y="398"/>
                </a:cubicBezTo>
                <a:cubicBezTo>
                  <a:pt x="1151" y="450"/>
                  <a:pt x="1151" y="450"/>
                  <a:pt x="1151" y="450"/>
                </a:cubicBezTo>
                <a:cubicBezTo>
                  <a:pt x="1121" y="474"/>
                  <a:pt x="1121" y="474"/>
                  <a:pt x="1121" y="474"/>
                </a:cubicBezTo>
                <a:cubicBezTo>
                  <a:pt x="1090" y="450"/>
                  <a:pt x="1090" y="450"/>
                  <a:pt x="1090" y="450"/>
                </a:cubicBezTo>
                <a:cubicBezTo>
                  <a:pt x="1090" y="398"/>
                  <a:pt x="1090" y="398"/>
                  <a:pt x="1090" y="398"/>
                </a:cubicBezTo>
                <a:lnTo>
                  <a:pt x="1075" y="398"/>
                </a:lnTo>
                <a:close/>
                <a:moveTo>
                  <a:pt x="1218" y="273"/>
                </a:moveTo>
                <a:cubicBezTo>
                  <a:pt x="1208" y="273"/>
                  <a:pt x="1198" y="276"/>
                  <a:pt x="1189" y="281"/>
                </a:cubicBezTo>
                <a:cubicBezTo>
                  <a:pt x="1176" y="252"/>
                  <a:pt x="1146" y="232"/>
                  <a:pt x="1112" y="232"/>
                </a:cubicBezTo>
                <a:cubicBezTo>
                  <a:pt x="1072" y="232"/>
                  <a:pt x="1037" y="261"/>
                  <a:pt x="1029" y="299"/>
                </a:cubicBezTo>
                <a:cubicBezTo>
                  <a:pt x="1024" y="297"/>
                  <a:pt x="1018" y="295"/>
                  <a:pt x="1012" y="295"/>
                </a:cubicBezTo>
                <a:cubicBezTo>
                  <a:pt x="988" y="295"/>
                  <a:pt x="968" y="315"/>
                  <a:pt x="968" y="339"/>
                </a:cubicBezTo>
                <a:cubicBezTo>
                  <a:pt x="968" y="363"/>
                  <a:pt x="988" y="383"/>
                  <a:pt x="1012" y="383"/>
                </a:cubicBezTo>
                <a:cubicBezTo>
                  <a:pt x="1218" y="383"/>
                  <a:pt x="1218" y="383"/>
                  <a:pt x="1218" y="383"/>
                </a:cubicBezTo>
                <a:cubicBezTo>
                  <a:pt x="1249" y="383"/>
                  <a:pt x="1273" y="358"/>
                  <a:pt x="1273" y="328"/>
                </a:cubicBezTo>
                <a:cubicBezTo>
                  <a:pt x="1273" y="298"/>
                  <a:pt x="1249" y="273"/>
                  <a:pt x="1218" y="273"/>
                </a:cubicBezTo>
                <a:close/>
                <a:moveTo>
                  <a:pt x="642" y="1220"/>
                </a:moveTo>
                <a:cubicBezTo>
                  <a:pt x="414" y="1220"/>
                  <a:pt x="414" y="1220"/>
                  <a:pt x="414" y="1220"/>
                </a:cubicBezTo>
                <a:cubicBezTo>
                  <a:pt x="405" y="1220"/>
                  <a:pt x="399" y="1227"/>
                  <a:pt x="399" y="1235"/>
                </a:cubicBezTo>
                <a:cubicBezTo>
                  <a:pt x="399" y="1345"/>
                  <a:pt x="399" y="1345"/>
                  <a:pt x="399" y="1345"/>
                </a:cubicBezTo>
                <a:cubicBezTo>
                  <a:pt x="399" y="1354"/>
                  <a:pt x="405" y="1360"/>
                  <a:pt x="414" y="1360"/>
                </a:cubicBezTo>
                <a:cubicBezTo>
                  <a:pt x="642" y="1360"/>
                  <a:pt x="642" y="1360"/>
                  <a:pt x="642" y="1360"/>
                </a:cubicBezTo>
                <a:cubicBezTo>
                  <a:pt x="651" y="1360"/>
                  <a:pt x="657" y="1354"/>
                  <a:pt x="657" y="1345"/>
                </a:cubicBezTo>
                <a:cubicBezTo>
                  <a:pt x="657" y="1235"/>
                  <a:pt x="657" y="1235"/>
                  <a:pt x="657" y="1235"/>
                </a:cubicBezTo>
                <a:cubicBezTo>
                  <a:pt x="657" y="1227"/>
                  <a:pt x="651" y="1220"/>
                  <a:pt x="642" y="1220"/>
                </a:cubicBezTo>
                <a:close/>
                <a:moveTo>
                  <a:pt x="477" y="1241"/>
                </a:moveTo>
                <a:cubicBezTo>
                  <a:pt x="477" y="1238"/>
                  <a:pt x="480" y="1236"/>
                  <a:pt x="483" y="1236"/>
                </a:cubicBezTo>
                <a:cubicBezTo>
                  <a:pt x="493" y="1236"/>
                  <a:pt x="493" y="1236"/>
                  <a:pt x="493" y="1236"/>
                </a:cubicBezTo>
                <a:cubicBezTo>
                  <a:pt x="496" y="1236"/>
                  <a:pt x="498" y="1238"/>
                  <a:pt x="498" y="1241"/>
                </a:cubicBezTo>
                <a:cubicBezTo>
                  <a:pt x="498" y="1251"/>
                  <a:pt x="498" y="1251"/>
                  <a:pt x="498" y="1251"/>
                </a:cubicBezTo>
                <a:cubicBezTo>
                  <a:pt x="498" y="1254"/>
                  <a:pt x="496" y="1257"/>
                  <a:pt x="493" y="1257"/>
                </a:cubicBezTo>
                <a:cubicBezTo>
                  <a:pt x="483" y="1257"/>
                  <a:pt x="483" y="1257"/>
                  <a:pt x="483" y="1257"/>
                </a:cubicBezTo>
                <a:cubicBezTo>
                  <a:pt x="480" y="1257"/>
                  <a:pt x="477" y="1254"/>
                  <a:pt x="477" y="1251"/>
                </a:cubicBezTo>
                <a:lnTo>
                  <a:pt x="477" y="1241"/>
                </a:lnTo>
                <a:close/>
                <a:moveTo>
                  <a:pt x="477" y="1272"/>
                </a:moveTo>
                <a:cubicBezTo>
                  <a:pt x="477" y="1269"/>
                  <a:pt x="480" y="1267"/>
                  <a:pt x="483" y="1267"/>
                </a:cubicBezTo>
                <a:cubicBezTo>
                  <a:pt x="493" y="1267"/>
                  <a:pt x="493" y="1267"/>
                  <a:pt x="493" y="1267"/>
                </a:cubicBezTo>
                <a:cubicBezTo>
                  <a:pt x="496" y="1267"/>
                  <a:pt x="498" y="1269"/>
                  <a:pt x="498" y="1272"/>
                </a:cubicBezTo>
                <a:cubicBezTo>
                  <a:pt x="498" y="1282"/>
                  <a:pt x="498" y="1282"/>
                  <a:pt x="498" y="1282"/>
                </a:cubicBezTo>
                <a:cubicBezTo>
                  <a:pt x="498" y="1285"/>
                  <a:pt x="496" y="1287"/>
                  <a:pt x="493" y="1287"/>
                </a:cubicBezTo>
                <a:cubicBezTo>
                  <a:pt x="483" y="1287"/>
                  <a:pt x="483" y="1287"/>
                  <a:pt x="483" y="1287"/>
                </a:cubicBezTo>
                <a:cubicBezTo>
                  <a:pt x="480" y="1287"/>
                  <a:pt x="477" y="1285"/>
                  <a:pt x="477" y="1282"/>
                </a:cubicBezTo>
                <a:lnTo>
                  <a:pt x="477" y="1272"/>
                </a:lnTo>
                <a:close/>
                <a:moveTo>
                  <a:pt x="446" y="1241"/>
                </a:moveTo>
                <a:cubicBezTo>
                  <a:pt x="446" y="1238"/>
                  <a:pt x="449" y="1236"/>
                  <a:pt x="452" y="1236"/>
                </a:cubicBezTo>
                <a:cubicBezTo>
                  <a:pt x="462" y="1236"/>
                  <a:pt x="462" y="1236"/>
                  <a:pt x="462" y="1236"/>
                </a:cubicBezTo>
                <a:cubicBezTo>
                  <a:pt x="465" y="1236"/>
                  <a:pt x="467" y="1238"/>
                  <a:pt x="467" y="1241"/>
                </a:cubicBezTo>
                <a:cubicBezTo>
                  <a:pt x="467" y="1251"/>
                  <a:pt x="467" y="1251"/>
                  <a:pt x="467" y="1251"/>
                </a:cubicBezTo>
                <a:cubicBezTo>
                  <a:pt x="467" y="1254"/>
                  <a:pt x="465" y="1257"/>
                  <a:pt x="462" y="1257"/>
                </a:cubicBezTo>
                <a:cubicBezTo>
                  <a:pt x="452" y="1257"/>
                  <a:pt x="452" y="1257"/>
                  <a:pt x="452" y="1257"/>
                </a:cubicBezTo>
                <a:cubicBezTo>
                  <a:pt x="449" y="1257"/>
                  <a:pt x="446" y="1254"/>
                  <a:pt x="446" y="1251"/>
                </a:cubicBezTo>
                <a:lnTo>
                  <a:pt x="446" y="1241"/>
                </a:lnTo>
                <a:close/>
                <a:moveTo>
                  <a:pt x="446" y="1272"/>
                </a:moveTo>
                <a:cubicBezTo>
                  <a:pt x="446" y="1269"/>
                  <a:pt x="449" y="1267"/>
                  <a:pt x="452" y="1267"/>
                </a:cubicBezTo>
                <a:cubicBezTo>
                  <a:pt x="462" y="1267"/>
                  <a:pt x="462" y="1267"/>
                  <a:pt x="462" y="1267"/>
                </a:cubicBezTo>
                <a:cubicBezTo>
                  <a:pt x="465" y="1267"/>
                  <a:pt x="467" y="1269"/>
                  <a:pt x="467" y="1272"/>
                </a:cubicBezTo>
                <a:cubicBezTo>
                  <a:pt x="467" y="1282"/>
                  <a:pt x="467" y="1282"/>
                  <a:pt x="467" y="1282"/>
                </a:cubicBezTo>
                <a:cubicBezTo>
                  <a:pt x="467" y="1285"/>
                  <a:pt x="465" y="1287"/>
                  <a:pt x="462" y="1287"/>
                </a:cubicBezTo>
                <a:cubicBezTo>
                  <a:pt x="452" y="1287"/>
                  <a:pt x="452" y="1287"/>
                  <a:pt x="452" y="1287"/>
                </a:cubicBezTo>
                <a:cubicBezTo>
                  <a:pt x="449" y="1287"/>
                  <a:pt x="446" y="1285"/>
                  <a:pt x="446" y="1282"/>
                </a:cubicBezTo>
                <a:lnTo>
                  <a:pt x="446" y="1272"/>
                </a:lnTo>
                <a:close/>
                <a:moveTo>
                  <a:pt x="436" y="1312"/>
                </a:moveTo>
                <a:cubicBezTo>
                  <a:pt x="436" y="1315"/>
                  <a:pt x="433" y="1317"/>
                  <a:pt x="430" y="1317"/>
                </a:cubicBezTo>
                <a:cubicBezTo>
                  <a:pt x="420" y="1317"/>
                  <a:pt x="420" y="1317"/>
                  <a:pt x="420" y="1317"/>
                </a:cubicBezTo>
                <a:cubicBezTo>
                  <a:pt x="417" y="1317"/>
                  <a:pt x="415" y="1315"/>
                  <a:pt x="415" y="1312"/>
                </a:cubicBezTo>
                <a:cubicBezTo>
                  <a:pt x="415" y="1302"/>
                  <a:pt x="415" y="1302"/>
                  <a:pt x="415" y="1302"/>
                </a:cubicBezTo>
                <a:cubicBezTo>
                  <a:pt x="415" y="1299"/>
                  <a:pt x="417" y="1297"/>
                  <a:pt x="420" y="1297"/>
                </a:cubicBezTo>
                <a:cubicBezTo>
                  <a:pt x="430" y="1297"/>
                  <a:pt x="430" y="1297"/>
                  <a:pt x="430" y="1297"/>
                </a:cubicBezTo>
                <a:cubicBezTo>
                  <a:pt x="433" y="1297"/>
                  <a:pt x="436" y="1299"/>
                  <a:pt x="436" y="1302"/>
                </a:cubicBezTo>
                <a:lnTo>
                  <a:pt x="436" y="1312"/>
                </a:lnTo>
                <a:close/>
                <a:moveTo>
                  <a:pt x="436" y="1282"/>
                </a:moveTo>
                <a:cubicBezTo>
                  <a:pt x="436" y="1285"/>
                  <a:pt x="433" y="1287"/>
                  <a:pt x="430" y="1287"/>
                </a:cubicBezTo>
                <a:cubicBezTo>
                  <a:pt x="420" y="1287"/>
                  <a:pt x="420" y="1287"/>
                  <a:pt x="420" y="1287"/>
                </a:cubicBezTo>
                <a:cubicBezTo>
                  <a:pt x="417" y="1287"/>
                  <a:pt x="415" y="1285"/>
                  <a:pt x="415" y="1282"/>
                </a:cubicBezTo>
                <a:cubicBezTo>
                  <a:pt x="415" y="1272"/>
                  <a:pt x="415" y="1272"/>
                  <a:pt x="415" y="1272"/>
                </a:cubicBezTo>
                <a:cubicBezTo>
                  <a:pt x="415" y="1269"/>
                  <a:pt x="417" y="1267"/>
                  <a:pt x="420" y="1267"/>
                </a:cubicBezTo>
                <a:cubicBezTo>
                  <a:pt x="430" y="1267"/>
                  <a:pt x="430" y="1267"/>
                  <a:pt x="430" y="1267"/>
                </a:cubicBezTo>
                <a:cubicBezTo>
                  <a:pt x="433" y="1267"/>
                  <a:pt x="436" y="1269"/>
                  <a:pt x="436" y="1272"/>
                </a:cubicBezTo>
                <a:lnTo>
                  <a:pt x="436" y="1282"/>
                </a:lnTo>
                <a:close/>
                <a:moveTo>
                  <a:pt x="436" y="1251"/>
                </a:moveTo>
                <a:cubicBezTo>
                  <a:pt x="436" y="1254"/>
                  <a:pt x="433" y="1257"/>
                  <a:pt x="430" y="1257"/>
                </a:cubicBezTo>
                <a:cubicBezTo>
                  <a:pt x="420" y="1257"/>
                  <a:pt x="420" y="1257"/>
                  <a:pt x="420" y="1257"/>
                </a:cubicBezTo>
                <a:cubicBezTo>
                  <a:pt x="417" y="1257"/>
                  <a:pt x="415" y="1254"/>
                  <a:pt x="415" y="1251"/>
                </a:cubicBezTo>
                <a:cubicBezTo>
                  <a:pt x="415" y="1241"/>
                  <a:pt x="415" y="1241"/>
                  <a:pt x="415" y="1241"/>
                </a:cubicBezTo>
                <a:cubicBezTo>
                  <a:pt x="415" y="1238"/>
                  <a:pt x="417" y="1236"/>
                  <a:pt x="420" y="1236"/>
                </a:cubicBezTo>
                <a:cubicBezTo>
                  <a:pt x="430" y="1236"/>
                  <a:pt x="430" y="1236"/>
                  <a:pt x="430" y="1236"/>
                </a:cubicBezTo>
                <a:cubicBezTo>
                  <a:pt x="433" y="1236"/>
                  <a:pt x="436" y="1238"/>
                  <a:pt x="436" y="1241"/>
                </a:cubicBezTo>
                <a:lnTo>
                  <a:pt x="436" y="1251"/>
                </a:lnTo>
                <a:close/>
                <a:moveTo>
                  <a:pt x="529" y="1312"/>
                </a:moveTo>
                <a:cubicBezTo>
                  <a:pt x="529" y="1315"/>
                  <a:pt x="527" y="1317"/>
                  <a:pt x="524" y="1317"/>
                </a:cubicBezTo>
                <a:cubicBezTo>
                  <a:pt x="452" y="1317"/>
                  <a:pt x="452" y="1317"/>
                  <a:pt x="452" y="1317"/>
                </a:cubicBezTo>
                <a:cubicBezTo>
                  <a:pt x="449" y="1317"/>
                  <a:pt x="446" y="1315"/>
                  <a:pt x="446" y="1312"/>
                </a:cubicBezTo>
                <a:cubicBezTo>
                  <a:pt x="446" y="1302"/>
                  <a:pt x="446" y="1302"/>
                  <a:pt x="446" y="1302"/>
                </a:cubicBezTo>
                <a:cubicBezTo>
                  <a:pt x="446" y="1299"/>
                  <a:pt x="449" y="1297"/>
                  <a:pt x="452" y="1297"/>
                </a:cubicBezTo>
                <a:cubicBezTo>
                  <a:pt x="524" y="1297"/>
                  <a:pt x="524" y="1297"/>
                  <a:pt x="524" y="1297"/>
                </a:cubicBezTo>
                <a:cubicBezTo>
                  <a:pt x="527" y="1297"/>
                  <a:pt x="529" y="1299"/>
                  <a:pt x="529" y="1302"/>
                </a:cubicBezTo>
                <a:lnTo>
                  <a:pt x="529" y="1312"/>
                </a:lnTo>
                <a:close/>
                <a:moveTo>
                  <a:pt x="529" y="1282"/>
                </a:moveTo>
                <a:cubicBezTo>
                  <a:pt x="529" y="1285"/>
                  <a:pt x="527" y="1287"/>
                  <a:pt x="524" y="1287"/>
                </a:cubicBezTo>
                <a:cubicBezTo>
                  <a:pt x="514" y="1287"/>
                  <a:pt x="514" y="1287"/>
                  <a:pt x="514" y="1287"/>
                </a:cubicBezTo>
                <a:cubicBezTo>
                  <a:pt x="511" y="1287"/>
                  <a:pt x="509" y="1285"/>
                  <a:pt x="509" y="1282"/>
                </a:cubicBezTo>
                <a:cubicBezTo>
                  <a:pt x="509" y="1272"/>
                  <a:pt x="509" y="1272"/>
                  <a:pt x="509" y="1272"/>
                </a:cubicBezTo>
                <a:cubicBezTo>
                  <a:pt x="509" y="1269"/>
                  <a:pt x="511" y="1267"/>
                  <a:pt x="514" y="1267"/>
                </a:cubicBezTo>
                <a:cubicBezTo>
                  <a:pt x="524" y="1267"/>
                  <a:pt x="524" y="1267"/>
                  <a:pt x="524" y="1267"/>
                </a:cubicBezTo>
                <a:cubicBezTo>
                  <a:pt x="527" y="1267"/>
                  <a:pt x="529" y="1269"/>
                  <a:pt x="529" y="1272"/>
                </a:cubicBezTo>
                <a:lnTo>
                  <a:pt x="529" y="1282"/>
                </a:lnTo>
                <a:close/>
                <a:moveTo>
                  <a:pt x="529" y="1251"/>
                </a:moveTo>
                <a:cubicBezTo>
                  <a:pt x="529" y="1254"/>
                  <a:pt x="527" y="1257"/>
                  <a:pt x="524" y="1257"/>
                </a:cubicBezTo>
                <a:cubicBezTo>
                  <a:pt x="514" y="1257"/>
                  <a:pt x="514" y="1257"/>
                  <a:pt x="514" y="1257"/>
                </a:cubicBezTo>
                <a:cubicBezTo>
                  <a:pt x="511" y="1257"/>
                  <a:pt x="509" y="1254"/>
                  <a:pt x="509" y="1251"/>
                </a:cubicBezTo>
                <a:cubicBezTo>
                  <a:pt x="509" y="1241"/>
                  <a:pt x="509" y="1241"/>
                  <a:pt x="509" y="1241"/>
                </a:cubicBezTo>
                <a:cubicBezTo>
                  <a:pt x="509" y="1238"/>
                  <a:pt x="511" y="1236"/>
                  <a:pt x="514" y="1236"/>
                </a:cubicBezTo>
                <a:cubicBezTo>
                  <a:pt x="524" y="1236"/>
                  <a:pt x="524" y="1236"/>
                  <a:pt x="524" y="1236"/>
                </a:cubicBezTo>
                <a:cubicBezTo>
                  <a:pt x="527" y="1236"/>
                  <a:pt x="529" y="1238"/>
                  <a:pt x="529" y="1241"/>
                </a:cubicBezTo>
                <a:lnTo>
                  <a:pt x="529" y="1251"/>
                </a:lnTo>
                <a:close/>
                <a:moveTo>
                  <a:pt x="561" y="1312"/>
                </a:moveTo>
                <a:cubicBezTo>
                  <a:pt x="561" y="1315"/>
                  <a:pt x="558" y="1317"/>
                  <a:pt x="555" y="1317"/>
                </a:cubicBezTo>
                <a:cubicBezTo>
                  <a:pt x="545" y="1317"/>
                  <a:pt x="545" y="1317"/>
                  <a:pt x="545" y="1317"/>
                </a:cubicBezTo>
                <a:cubicBezTo>
                  <a:pt x="542" y="1317"/>
                  <a:pt x="540" y="1315"/>
                  <a:pt x="540" y="1312"/>
                </a:cubicBezTo>
                <a:cubicBezTo>
                  <a:pt x="540" y="1302"/>
                  <a:pt x="540" y="1302"/>
                  <a:pt x="540" y="1302"/>
                </a:cubicBezTo>
                <a:cubicBezTo>
                  <a:pt x="540" y="1299"/>
                  <a:pt x="542" y="1297"/>
                  <a:pt x="545" y="1297"/>
                </a:cubicBezTo>
                <a:cubicBezTo>
                  <a:pt x="555" y="1297"/>
                  <a:pt x="555" y="1297"/>
                  <a:pt x="555" y="1297"/>
                </a:cubicBezTo>
                <a:cubicBezTo>
                  <a:pt x="558" y="1297"/>
                  <a:pt x="561" y="1299"/>
                  <a:pt x="561" y="1302"/>
                </a:cubicBezTo>
                <a:lnTo>
                  <a:pt x="561" y="1312"/>
                </a:lnTo>
                <a:close/>
                <a:moveTo>
                  <a:pt x="561" y="1282"/>
                </a:moveTo>
                <a:cubicBezTo>
                  <a:pt x="561" y="1285"/>
                  <a:pt x="558" y="1287"/>
                  <a:pt x="555" y="1287"/>
                </a:cubicBezTo>
                <a:cubicBezTo>
                  <a:pt x="545" y="1287"/>
                  <a:pt x="545" y="1287"/>
                  <a:pt x="545" y="1287"/>
                </a:cubicBezTo>
                <a:cubicBezTo>
                  <a:pt x="542" y="1287"/>
                  <a:pt x="540" y="1285"/>
                  <a:pt x="540" y="1282"/>
                </a:cubicBezTo>
                <a:cubicBezTo>
                  <a:pt x="540" y="1272"/>
                  <a:pt x="540" y="1272"/>
                  <a:pt x="540" y="1272"/>
                </a:cubicBezTo>
                <a:cubicBezTo>
                  <a:pt x="540" y="1269"/>
                  <a:pt x="542" y="1267"/>
                  <a:pt x="545" y="1267"/>
                </a:cubicBezTo>
                <a:cubicBezTo>
                  <a:pt x="555" y="1267"/>
                  <a:pt x="555" y="1267"/>
                  <a:pt x="555" y="1267"/>
                </a:cubicBezTo>
                <a:cubicBezTo>
                  <a:pt x="558" y="1267"/>
                  <a:pt x="561" y="1269"/>
                  <a:pt x="561" y="1272"/>
                </a:cubicBezTo>
                <a:lnTo>
                  <a:pt x="561" y="1282"/>
                </a:lnTo>
                <a:close/>
                <a:moveTo>
                  <a:pt x="561" y="1251"/>
                </a:moveTo>
                <a:cubicBezTo>
                  <a:pt x="561" y="1254"/>
                  <a:pt x="558" y="1257"/>
                  <a:pt x="555" y="1257"/>
                </a:cubicBezTo>
                <a:cubicBezTo>
                  <a:pt x="545" y="1257"/>
                  <a:pt x="545" y="1257"/>
                  <a:pt x="545" y="1257"/>
                </a:cubicBezTo>
                <a:cubicBezTo>
                  <a:pt x="542" y="1257"/>
                  <a:pt x="540" y="1254"/>
                  <a:pt x="540" y="1251"/>
                </a:cubicBezTo>
                <a:cubicBezTo>
                  <a:pt x="540" y="1241"/>
                  <a:pt x="540" y="1241"/>
                  <a:pt x="540" y="1241"/>
                </a:cubicBezTo>
                <a:cubicBezTo>
                  <a:pt x="540" y="1238"/>
                  <a:pt x="542" y="1236"/>
                  <a:pt x="545" y="1236"/>
                </a:cubicBezTo>
                <a:cubicBezTo>
                  <a:pt x="555" y="1236"/>
                  <a:pt x="555" y="1236"/>
                  <a:pt x="555" y="1236"/>
                </a:cubicBezTo>
                <a:cubicBezTo>
                  <a:pt x="558" y="1236"/>
                  <a:pt x="561" y="1238"/>
                  <a:pt x="561" y="1241"/>
                </a:cubicBezTo>
                <a:lnTo>
                  <a:pt x="561" y="1251"/>
                </a:lnTo>
                <a:close/>
                <a:moveTo>
                  <a:pt x="609" y="1312"/>
                </a:moveTo>
                <a:cubicBezTo>
                  <a:pt x="609" y="1315"/>
                  <a:pt x="607" y="1317"/>
                  <a:pt x="604" y="1317"/>
                </a:cubicBezTo>
                <a:cubicBezTo>
                  <a:pt x="594" y="1317"/>
                  <a:pt x="594" y="1317"/>
                  <a:pt x="594" y="1317"/>
                </a:cubicBezTo>
                <a:cubicBezTo>
                  <a:pt x="591" y="1317"/>
                  <a:pt x="589" y="1315"/>
                  <a:pt x="589" y="1312"/>
                </a:cubicBezTo>
                <a:cubicBezTo>
                  <a:pt x="589" y="1302"/>
                  <a:pt x="589" y="1302"/>
                  <a:pt x="589" y="1302"/>
                </a:cubicBezTo>
                <a:cubicBezTo>
                  <a:pt x="589" y="1299"/>
                  <a:pt x="591" y="1297"/>
                  <a:pt x="594" y="1297"/>
                </a:cubicBezTo>
                <a:cubicBezTo>
                  <a:pt x="604" y="1297"/>
                  <a:pt x="604" y="1297"/>
                  <a:pt x="604" y="1297"/>
                </a:cubicBezTo>
                <a:cubicBezTo>
                  <a:pt x="607" y="1297"/>
                  <a:pt x="609" y="1299"/>
                  <a:pt x="609" y="1302"/>
                </a:cubicBezTo>
                <a:lnTo>
                  <a:pt x="609" y="1312"/>
                </a:lnTo>
                <a:close/>
                <a:moveTo>
                  <a:pt x="609" y="1282"/>
                </a:moveTo>
                <a:cubicBezTo>
                  <a:pt x="609" y="1285"/>
                  <a:pt x="607" y="1287"/>
                  <a:pt x="604" y="1287"/>
                </a:cubicBezTo>
                <a:cubicBezTo>
                  <a:pt x="594" y="1287"/>
                  <a:pt x="594" y="1287"/>
                  <a:pt x="594" y="1287"/>
                </a:cubicBezTo>
                <a:cubicBezTo>
                  <a:pt x="591" y="1287"/>
                  <a:pt x="589" y="1285"/>
                  <a:pt x="589" y="1282"/>
                </a:cubicBezTo>
                <a:cubicBezTo>
                  <a:pt x="589" y="1272"/>
                  <a:pt x="589" y="1272"/>
                  <a:pt x="589" y="1272"/>
                </a:cubicBezTo>
                <a:cubicBezTo>
                  <a:pt x="589" y="1269"/>
                  <a:pt x="591" y="1267"/>
                  <a:pt x="594" y="1267"/>
                </a:cubicBezTo>
                <a:cubicBezTo>
                  <a:pt x="604" y="1267"/>
                  <a:pt x="604" y="1267"/>
                  <a:pt x="604" y="1267"/>
                </a:cubicBezTo>
                <a:cubicBezTo>
                  <a:pt x="607" y="1267"/>
                  <a:pt x="609" y="1269"/>
                  <a:pt x="609" y="1272"/>
                </a:cubicBezTo>
                <a:lnTo>
                  <a:pt x="609" y="1282"/>
                </a:lnTo>
                <a:close/>
                <a:moveTo>
                  <a:pt x="609" y="1251"/>
                </a:moveTo>
                <a:cubicBezTo>
                  <a:pt x="609" y="1254"/>
                  <a:pt x="607" y="1257"/>
                  <a:pt x="604" y="1257"/>
                </a:cubicBezTo>
                <a:cubicBezTo>
                  <a:pt x="594" y="1257"/>
                  <a:pt x="594" y="1257"/>
                  <a:pt x="594" y="1257"/>
                </a:cubicBezTo>
                <a:cubicBezTo>
                  <a:pt x="591" y="1257"/>
                  <a:pt x="589" y="1254"/>
                  <a:pt x="589" y="1251"/>
                </a:cubicBezTo>
                <a:cubicBezTo>
                  <a:pt x="589" y="1241"/>
                  <a:pt x="589" y="1241"/>
                  <a:pt x="589" y="1241"/>
                </a:cubicBezTo>
                <a:cubicBezTo>
                  <a:pt x="589" y="1238"/>
                  <a:pt x="591" y="1236"/>
                  <a:pt x="594" y="1236"/>
                </a:cubicBezTo>
                <a:cubicBezTo>
                  <a:pt x="604" y="1236"/>
                  <a:pt x="604" y="1236"/>
                  <a:pt x="604" y="1236"/>
                </a:cubicBezTo>
                <a:cubicBezTo>
                  <a:pt x="607" y="1236"/>
                  <a:pt x="609" y="1238"/>
                  <a:pt x="609" y="1241"/>
                </a:cubicBezTo>
                <a:lnTo>
                  <a:pt x="609" y="1251"/>
                </a:lnTo>
                <a:close/>
                <a:moveTo>
                  <a:pt x="641" y="1312"/>
                </a:moveTo>
                <a:cubicBezTo>
                  <a:pt x="641" y="1315"/>
                  <a:pt x="638" y="1317"/>
                  <a:pt x="635" y="1317"/>
                </a:cubicBezTo>
                <a:cubicBezTo>
                  <a:pt x="625" y="1317"/>
                  <a:pt x="625" y="1317"/>
                  <a:pt x="625" y="1317"/>
                </a:cubicBezTo>
                <a:cubicBezTo>
                  <a:pt x="622" y="1317"/>
                  <a:pt x="620" y="1315"/>
                  <a:pt x="620" y="1312"/>
                </a:cubicBezTo>
                <a:cubicBezTo>
                  <a:pt x="620" y="1302"/>
                  <a:pt x="620" y="1302"/>
                  <a:pt x="620" y="1302"/>
                </a:cubicBezTo>
                <a:cubicBezTo>
                  <a:pt x="620" y="1299"/>
                  <a:pt x="622" y="1297"/>
                  <a:pt x="625" y="1297"/>
                </a:cubicBezTo>
                <a:cubicBezTo>
                  <a:pt x="635" y="1297"/>
                  <a:pt x="635" y="1297"/>
                  <a:pt x="635" y="1297"/>
                </a:cubicBezTo>
                <a:cubicBezTo>
                  <a:pt x="638" y="1297"/>
                  <a:pt x="641" y="1299"/>
                  <a:pt x="641" y="1302"/>
                </a:cubicBezTo>
                <a:lnTo>
                  <a:pt x="641" y="1312"/>
                </a:lnTo>
                <a:close/>
                <a:moveTo>
                  <a:pt x="641" y="1282"/>
                </a:moveTo>
                <a:cubicBezTo>
                  <a:pt x="641" y="1285"/>
                  <a:pt x="638" y="1287"/>
                  <a:pt x="635" y="1287"/>
                </a:cubicBezTo>
                <a:cubicBezTo>
                  <a:pt x="625" y="1287"/>
                  <a:pt x="625" y="1287"/>
                  <a:pt x="625" y="1287"/>
                </a:cubicBezTo>
                <a:cubicBezTo>
                  <a:pt x="622" y="1287"/>
                  <a:pt x="620" y="1285"/>
                  <a:pt x="620" y="1282"/>
                </a:cubicBezTo>
                <a:cubicBezTo>
                  <a:pt x="620" y="1272"/>
                  <a:pt x="620" y="1272"/>
                  <a:pt x="620" y="1272"/>
                </a:cubicBezTo>
                <a:cubicBezTo>
                  <a:pt x="620" y="1269"/>
                  <a:pt x="622" y="1267"/>
                  <a:pt x="625" y="1267"/>
                </a:cubicBezTo>
                <a:cubicBezTo>
                  <a:pt x="635" y="1267"/>
                  <a:pt x="635" y="1267"/>
                  <a:pt x="635" y="1267"/>
                </a:cubicBezTo>
                <a:cubicBezTo>
                  <a:pt x="638" y="1267"/>
                  <a:pt x="641" y="1269"/>
                  <a:pt x="641" y="1272"/>
                </a:cubicBezTo>
                <a:lnTo>
                  <a:pt x="641" y="1282"/>
                </a:lnTo>
                <a:close/>
                <a:moveTo>
                  <a:pt x="641" y="1251"/>
                </a:moveTo>
                <a:cubicBezTo>
                  <a:pt x="641" y="1254"/>
                  <a:pt x="638" y="1257"/>
                  <a:pt x="635" y="1257"/>
                </a:cubicBezTo>
                <a:cubicBezTo>
                  <a:pt x="625" y="1257"/>
                  <a:pt x="625" y="1257"/>
                  <a:pt x="625" y="1257"/>
                </a:cubicBezTo>
                <a:cubicBezTo>
                  <a:pt x="622" y="1257"/>
                  <a:pt x="620" y="1254"/>
                  <a:pt x="620" y="1251"/>
                </a:cubicBezTo>
                <a:cubicBezTo>
                  <a:pt x="620" y="1241"/>
                  <a:pt x="620" y="1241"/>
                  <a:pt x="620" y="1241"/>
                </a:cubicBezTo>
                <a:cubicBezTo>
                  <a:pt x="620" y="1238"/>
                  <a:pt x="622" y="1236"/>
                  <a:pt x="625" y="1236"/>
                </a:cubicBezTo>
                <a:cubicBezTo>
                  <a:pt x="635" y="1236"/>
                  <a:pt x="635" y="1236"/>
                  <a:pt x="635" y="1236"/>
                </a:cubicBezTo>
                <a:cubicBezTo>
                  <a:pt x="638" y="1236"/>
                  <a:pt x="641" y="1238"/>
                  <a:pt x="641" y="1241"/>
                </a:cubicBezTo>
                <a:lnTo>
                  <a:pt x="641" y="1251"/>
                </a:lnTo>
                <a:close/>
                <a:moveTo>
                  <a:pt x="1121" y="671"/>
                </a:moveTo>
                <a:cubicBezTo>
                  <a:pt x="1073" y="671"/>
                  <a:pt x="992" y="680"/>
                  <a:pt x="992" y="714"/>
                </a:cubicBezTo>
                <a:cubicBezTo>
                  <a:pt x="992" y="925"/>
                  <a:pt x="992" y="925"/>
                  <a:pt x="992" y="925"/>
                </a:cubicBezTo>
                <a:cubicBezTo>
                  <a:pt x="992" y="959"/>
                  <a:pt x="1073" y="968"/>
                  <a:pt x="1121" y="968"/>
                </a:cubicBezTo>
                <a:cubicBezTo>
                  <a:pt x="1168" y="968"/>
                  <a:pt x="1249" y="959"/>
                  <a:pt x="1249" y="925"/>
                </a:cubicBezTo>
                <a:cubicBezTo>
                  <a:pt x="1249" y="714"/>
                  <a:pt x="1249" y="714"/>
                  <a:pt x="1249" y="714"/>
                </a:cubicBezTo>
                <a:cubicBezTo>
                  <a:pt x="1249" y="680"/>
                  <a:pt x="1168" y="671"/>
                  <a:pt x="1121" y="671"/>
                </a:cubicBezTo>
                <a:close/>
                <a:moveTo>
                  <a:pt x="1121" y="743"/>
                </a:moveTo>
                <a:cubicBezTo>
                  <a:pt x="1061" y="743"/>
                  <a:pt x="1012" y="730"/>
                  <a:pt x="1012" y="714"/>
                </a:cubicBezTo>
                <a:cubicBezTo>
                  <a:pt x="1012" y="697"/>
                  <a:pt x="1061" y="684"/>
                  <a:pt x="1121" y="684"/>
                </a:cubicBezTo>
                <a:cubicBezTo>
                  <a:pt x="1180" y="684"/>
                  <a:pt x="1229" y="697"/>
                  <a:pt x="1229" y="714"/>
                </a:cubicBezTo>
                <a:cubicBezTo>
                  <a:pt x="1229" y="730"/>
                  <a:pt x="1180" y="743"/>
                  <a:pt x="1121" y="743"/>
                </a:cubicBezTo>
                <a:close/>
                <a:moveTo>
                  <a:pt x="1239" y="1212"/>
                </a:moveTo>
                <a:cubicBezTo>
                  <a:pt x="1239" y="1200"/>
                  <a:pt x="1230" y="1190"/>
                  <a:pt x="1218" y="1190"/>
                </a:cubicBezTo>
                <a:cubicBezTo>
                  <a:pt x="1208" y="1190"/>
                  <a:pt x="1199" y="1198"/>
                  <a:pt x="1197" y="1207"/>
                </a:cubicBezTo>
                <a:cubicBezTo>
                  <a:pt x="1183" y="1207"/>
                  <a:pt x="1183" y="1207"/>
                  <a:pt x="1183" y="1207"/>
                </a:cubicBezTo>
                <a:cubicBezTo>
                  <a:pt x="1181" y="1199"/>
                  <a:pt x="1172" y="1192"/>
                  <a:pt x="1163" y="1192"/>
                </a:cubicBezTo>
                <a:cubicBezTo>
                  <a:pt x="1151" y="1192"/>
                  <a:pt x="1141" y="1202"/>
                  <a:pt x="1141" y="1214"/>
                </a:cubicBezTo>
                <a:cubicBezTo>
                  <a:pt x="1141" y="1225"/>
                  <a:pt x="1151" y="1235"/>
                  <a:pt x="1163" y="1235"/>
                </a:cubicBezTo>
                <a:cubicBezTo>
                  <a:pt x="1172" y="1235"/>
                  <a:pt x="1180" y="1229"/>
                  <a:pt x="1183" y="1221"/>
                </a:cubicBezTo>
                <a:cubicBezTo>
                  <a:pt x="1199" y="1221"/>
                  <a:pt x="1199" y="1221"/>
                  <a:pt x="1199" y="1221"/>
                </a:cubicBezTo>
                <a:cubicBezTo>
                  <a:pt x="1201" y="1226"/>
                  <a:pt x="1205" y="1230"/>
                  <a:pt x="1210" y="1232"/>
                </a:cubicBezTo>
                <a:cubicBezTo>
                  <a:pt x="1210" y="1242"/>
                  <a:pt x="1210" y="1242"/>
                  <a:pt x="1210" y="1242"/>
                </a:cubicBezTo>
                <a:cubicBezTo>
                  <a:pt x="1202" y="1245"/>
                  <a:pt x="1196" y="1253"/>
                  <a:pt x="1196" y="1262"/>
                </a:cubicBezTo>
                <a:cubicBezTo>
                  <a:pt x="1196" y="1274"/>
                  <a:pt x="1206" y="1284"/>
                  <a:pt x="1218" y="1284"/>
                </a:cubicBezTo>
                <a:cubicBezTo>
                  <a:pt x="1230" y="1284"/>
                  <a:pt x="1239" y="1274"/>
                  <a:pt x="1239" y="1262"/>
                </a:cubicBezTo>
                <a:cubicBezTo>
                  <a:pt x="1239" y="1252"/>
                  <a:pt x="1233" y="1244"/>
                  <a:pt x="1224" y="1242"/>
                </a:cubicBezTo>
                <a:cubicBezTo>
                  <a:pt x="1224" y="1233"/>
                  <a:pt x="1224" y="1233"/>
                  <a:pt x="1224" y="1233"/>
                </a:cubicBezTo>
                <a:cubicBezTo>
                  <a:pt x="1233" y="1230"/>
                  <a:pt x="1239" y="1222"/>
                  <a:pt x="1239" y="1212"/>
                </a:cubicBezTo>
                <a:close/>
                <a:moveTo>
                  <a:pt x="1163" y="1221"/>
                </a:moveTo>
                <a:cubicBezTo>
                  <a:pt x="1158" y="1221"/>
                  <a:pt x="1155" y="1218"/>
                  <a:pt x="1155" y="1214"/>
                </a:cubicBezTo>
                <a:cubicBezTo>
                  <a:pt x="1155" y="1209"/>
                  <a:pt x="1158" y="1206"/>
                  <a:pt x="1163" y="1206"/>
                </a:cubicBezTo>
                <a:cubicBezTo>
                  <a:pt x="1167" y="1206"/>
                  <a:pt x="1170" y="1209"/>
                  <a:pt x="1170" y="1214"/>
                </a:cubicBezTo>
                <a:cubicBezTo>
                  <a:pt x="1170" y="1218"/>
                  <a:pt x="1167" y="1221"/>
                  <a:pt x="1163" y="1221"/>
                </a:cubicBezTo>
                <a:close/>
                <a:moveTo>
                  <a:pt x="1226" y="1262"/>
                </a:moveTo>
                <a:cubicBezTo>
                  <a:pt x="1226" y="1266"/>
                  <a:pt x="1222" y="1270"/>
                  <a:pt x="1218" y="1270"/>
                </a:cubicBezTo>
                <a:cubicBezTo>
                  <a:pt x="1214" y="1270"/>
                  <a:pt x="1210" y="1266"/>
                  <a:pt x="1210" y="1262"/>
                </a:cubicBezTo>
                <a:cubicBezTo>
                  <a:pt x="1210" y="1258"/>
                  <a:pt x="1214" y="1254"/>
                  <a:pt x="1218" y="1254"/>
                </a:cubicBezTo>
                <a:cubicBezTo>
                  <a:pt x="1222" y="1254"/>
                  <a:pt x="1226" y="1258"/>
                  <a:pt x="1226" y="1262"/>
                </a:cubicBezTo>
                <a:close/>
                <a:moveTo>
                  <a:pt x="1218" y="1220"/>
                </a:moveTo>
                <a:cubicBezTo>
                  <a:pt x="1214" y="1220"/>
                  <a:pt x="1210" y="1216"/>
                  <a:pt x="1210" y="1212"/>
                </a:cubicBezTo>
                <a:cubicBezTo>
                  <a:pt x="1210" y="1208"/>
                  <a:pt x="1214" y="1204"/>
                  <a:pt x="1218" y="1204"/>
                </a:cubicBezTo>
                <a:cubicBezTo>
                  <a:pt x="1222" y="1204"/>
                  <a:pt x="1226" y="1208"/>
                  <a:pt x="1226" y="1212"/>
                </a:cubicBezTo>
                <a:cubicBezTo>
                  <a:pt x="1226" y="1216"/>
                  <a:pt x="1222" y="1220"/>
                  <a:pt x="1218" y="12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pic>
        <p:nvPicPr>
          <p:cNvPr id="9223" name="Picture 58" descr="\\marketingserver\MarketingDept\Working_Collaboration\Artwork\ICONS\modernUI\metrics\cost efficiency\cost_efficiency-1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4460875"/>
            <a:ext cx="58578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83" descr="L:\_Backup\_Marketing\_ARTWORK\MetroIconByEric\login - Cop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7913" y="4494213"/>
            <a:ext cx="56038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7564438" y="49213"/>
            <a:ext cx="1438275"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Focus</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slide in group"/>
          <p:cNvGrpSpPr>
            <a:grpSpLocks/>
          </p:cNvGrpSpPr>
          <p:nvPr/>
        </p:nvGrpSpPr>
        <p:grpSpPr bwMode="auto">
          <a:xfrm>
            <a:off x="712788" y="908050"/>
            <a:ext cx="7777162" cy="4913313"/>
            <a:chOff x="725105" y="2852295"/>
            <a:chExt cx="8189532" cy="5485475"/>
          </a:xfrm>
        </p:grpSpPr>
        <p:sp>
          <p:nvSpPr>
            <p:cNvPr id="75" name="Rectangle 74"/>
            <p:cNvSpPr/>
            <p:nvPr/>
          </p:nvSpPr>
          <p:spPr bwMode="auto">
            <a:xfrm>
              <a:off x="725105" y="2852295"/>
              <a:ext cx="2696410" cy="269754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3471665" y="2852295"/>
              <a:ext cx="2696411" cy="2697542"/>
            </a:xfrm>
            <a:prstGeom prst="rect">
              <a:avLst/>
            </a:prstGeom>
            <a:solidFill>
              <a:srgbClr val="00B050"/>
            </a:solidFill>
            <a:ln w="9525" cap="flat" cmpd="sng" algn="ctr">
              <a:noFill/>
              <a:prstDash val="solid"/>
              <a:headEnd type="none" w="med" len="med"/>
              <a:tailEnd type="none" w="med" len="med"/>
            </a:ln>
            <a:effectLst/>
          </p:spPr>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725105" y="5594147"/>
              <a:ext cx="2696410" cy="2743623"/>
            </a:xfrm>
            <a:prstGeom prst="rect">
              <a:avLst/>
            </a:prstGeom>
            <a:solidFill>
              <a:srgbClr val="4502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6218227" y="5594147"/>
              <a:ext cx="2696410" cy="274362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3475009" y="5594147"/>
              <a:ext cx="2698082" cy="274362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218227" y="2852295"/>
              <a:ext cx="2696410" cy="26975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685148">
                <a:lnSpc>
                  <a:spcPct val="86000"/>
                </a:lnSpc>
                <a:spcAft>
                  <a:spcPts val="882"/>
                </a:spcAf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p:cNvSpPr/>
          <p:nvPr/>
        </p:nvSpPr>
        <p:spPr>
          <a:xfrm>
            <a:off x="7092950" y="49213"/>
            <a:ext cx="1909763"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Offerings</a:t>
            </a:r>
          </a:p>
        </p:txBody>
      </p:sp>
      <p:sp>
        <p:nvSpPr>
          <p:cNvPr id="11268" name="TextBox 1"/>
          <p:cNvSpPr txBox="1">
            <a:spLocks noChangeArrowheads="1"/>
          </p:cNvSpPr>
          <p:nvPr/>
        </p:nvSpPr>
        <p:spPr bwMode="auto">
          <a:xfrm>
            <a:off x="1042988" y="2492375"/>
            <a:ext cx="1797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Software</a:t>
            </a:r>
          </a:p>
          <a:p>
            <a:pPr algn="ctr">
              <a:spcBef>
                <a:spcPct val="0"/>
              </a:spcBef>
              <a:buFontTx/>
              <a:buNone/>
            </a:pPr>
            <a:r>
              <a:rPr lang="en-GB" altLang="en-US" sz="2000" b="1">
                <a:solidFill>
                  <a:schemeClr val="bg1"/>
                </a:solidFill>
                <a:latin typeface="Arial" panose="020B0604020202020204" pitchFamily="34" charset="0"/>
              </a:rPr>
              <a:t>Development</a:t>
            </a:r>
          </a:p>
        </p:txBody>
      </p:sp>
      <p:sp>
        <p:nvSpPr>
          <p:cNvPr id="11269" name="TextBox 22"/>
          <p:cNvSpPr txBox="1">
            <a:spLocks noChangeArrowheads="1"/>
          </p:cNvSpPr>
          <p:nvPr/>
        </p:nvSpPr>
        <p:spPr bwMode="auto">
          <a:xfrm>
            <a:off x="1160463" y="5056188"/>
            <a:ext cx="1571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Big Data</a:t>
            </a:r>
          </a:p>
          <a:p>
            <a:pPr algn="ctr">
              <a:spcBef>
                <a:spcPct val="0"/>
              </a:spcBef>
              <a:buFontTx/>
              <a:buNone/>
            </a:pPr>
            <a:r>
              <a:rPr lang="en-GB" altLang="en-US" sz="2000" b="1">
                <a:solidFill>
                  <a:schemeClr val="bg1"/>
                </a:solidFill>
                <a:latin typeface="Arial" panose="020B0604020202020204" pitchFamily="34" charset="0"/>
              </a:rPr>
              <a:t>&amp; Analytics</a:t>
            </a:r>
          </a:p>
        </p:txBody>
      </p:sp>
      <p:sp>
        <p:nvSpPr>
          <p:cNvPr id="11270" name="TextBox 23"/>
          <p:cNvSpPr txBox="1">
            <a:spLocks noChangeArrowheads="1"/>
          </p:cNvSpPr>
          <p:nvPr/>
        </p:nvSpPr>
        <p:spPr bwMode="auto">
          <a:xfrm>
            <a:off x="3903663" y="2565400"/>
            <a:ext cx="1395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Validation</a:t>
            </a:r>
          </a:p>
          <a:p>
            <a:pPr algn="ctr">
              <a:spcBef>
                <a:spcPct val="0"/>
              </a:spcBef>
              <a:buFontTx/>
              <a:buNone/>
            </a:pPr>
            <a:r>
              <a:rPr lang="en-GB" altLang="en-US" sz="2000" b="1">
                <a:solidFill>
                  <a:schemeClr val="bg1"/>
                </a:solidFill>
                <a:latin typeface="Arial" panose="020B0604020202020204" pitchFamily="34" charset="0"/>
              </a:rPr>
              <a:t>&amp; SQA</a:t>
            </a:r>
          </a:p>
        </p:txBody>
      </p:sp>
      <p:sp>
        <p:nvSpPr>
          <p:cNvPr id="11271" name="TextBox 24"/>
          <p:cNvSpPr txBox="1">
            <a:spLocks noChangeArrowheads="1"/>
          </p:cNvSpPr>
          <p:nvPr/>
        </p:nvSpPr>
        <p:spPr bwMode="auto">
          <a:xfrm>
            <a:off x="6310313" y="2525713"/>
            <a:ext cx="1736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Managed</a:t>
            </a:r>
          </a:p>
          <a:p>
            <a:pPr algn="ctr">
              <a:spcBef>
                <a:spcPct val="0"/>
              </a:spcBef>
              <a:buFontTx/>
              <a:buNone/>
            </a:pPr>
            <a:r>
              <a:rPr lang="en-GB" altLang="en-US" sz="2000" b="1">
                <a:solidFill>
                  <a:schemeClr val="bg1"/>
                </a:solidFill>
                <a:latin typeface="Arial" panose="020B0604020202020204" pitchFamily="34" charset="0"/>
              </a:rPr>
              <a:t>Maintenance</a:t>
            </a:r>
          </a:p>
        </p:txBody>
      </p:sp>
      <p:sp>
        <p:nvSpPr>
          <p:cNvPr id="11272" name="TextBox 32"/>
          <p:cNvSpPr txBox="1">
            <a:spLocks noChangeArrowheads="1"/>
          </p:cNvSpPr>
          <p:nvPr/>
        </p:nvSpPr>
        <p:spPr bwMode="auto">
          <a:xfrm>
            <a:off x="6496050" y="4973638"/>
            <a:ext cx="1622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IoT &amp;</a:t>
            </a:r>
          </a:p>
          <a:p>
            <a:pPr algn="ctr">
              <a:spcBef>
                <a:spcPct val="0"/>
              </a:spcBef>
              <a:buFontTx/>
              <a:buNone/>
            </a:pPr>
            <a:r>
              <a:rPr lang="en-GB" altLang="en-US" sz="2000" b="1">
                <a:solidFill>
                  <a:schemeClr val="bg1"/>
                </a:solidFill>
                <a:latin typeface="Arial" panose="020B0604020202020204" pitchFamily="34" charset="0"/>
              </a:rPr>
              <a:t>Industry 4.0</a:t>
            </a:r>
          </a:p>
        </p:txBody>
      </p:sp>
      <p:sp>
        <p:nvSpPr>
          <p:cNvPr id="11273" name="TextBox 33"/>
          <p:cNvSpPr txBox="1">
            <a:spLocks noChangeArrowheads="1"/>
          </p:cNvSpPr>
          <p:nvPr/>
        </p:nvSpPr>
        <p:spPr bwMode="auto">
          <a:xfrm>
            <a:off x="3933825" y="5003800"/>
            <a:ext cx="1309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000" b="1">
                <a:solidFill>
                  <a:schemeClr val="bg1"/>
                </a:solidFill>
                <a:latin typeface="Arial" panose="020B0604020202020204" pitchFamily="34" charset="0"/>
              </a:rPr>
              <a:t>Our Lean</a:t>
            </a:r>
          </a:p>
          <a:p>
            <a:pPr algn="ctr">
              <a:spcBef>
                <a:spcPct val="0"/>
              </a:spcBef>
              <a:buFontTx/>
              <a:buNone/>
            </a:pPr>
            <a:r>
              <a:rPr lang="en-GB" altLang="en-US" sz="2000" b="1">
                <a:solidFill>
                  <a:schemeClr val="bg1"/>
                </a:solidFill>
                <a:latin typeface="Arial" panose="020B0604020202020204" pitchFamily="34" charset="0"/>
              </a:rPr>
              <a:t>Products</a:t>
            </a:r>
          </a:p>
        </p:txBody>
      </p:sp>
      <p:pic>
        <p:nvPicPr>
          <p:cNvPr id="1127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1054100"/>
            <a:ext cx="1423987"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73500" y="1046163"/>
            <a:ext cx="1455738"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0463" y="3492500"/>
            <a:ext cx="15113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26213" y="1062038"/>
            <a:ext cx="13843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11938" y="3486150"/>
            <a:ext cx="1392237"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03663" y="3522663"/>
            <a:ext cx="1382712"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38113" y="5416550"/>
            <a:ext cx="8826500" cy="139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Rectangle 9"/>
          <p:cNvSpPr/>
          <p:nvPr/>
        </p:nvSpPr>
        <p:spPr>
          <a:xfrm>
            <a:off x="0" y="838200"/>
            <a:ext cx="3460750" cy="505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530" name="Footer Placeholder 3"/>
          <p:cNvSpPr>
            <a:spLocks noGrp="1"/>
          </p:cNvSpPr>
          <p:nvPr>
            <p:ph type="ftr" sz="quarter" idx="11"/>
          </p:nvPr>
        </p:nvSpPr>
        <p:spPr bwMode="auto">
          <a:xfrm>
            <a:off x="3492500" y="115888"/>
            <a:ext cx="5616575"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0" fontAlgn="base" hangingPunct="0">
              <a:spcBef>
                <a:spcPct val="0"/>
              </a:spcBef>
              <a:spcAft>
                <a:spcPct val="0"/>
              </a:spcAft>
              <a:buClr>
                <a:schemeClr val="accent2"/>
              </a:buClr>
              <a:buFont typeface="Arial" panose="020B0604020202020204" pitchFamily="34" charset="0"/>
              <a:buNone/>
              <a:defRPr/>
            </a:pPr>
            <a:r>
              <a:rPr lang="en-GB" altLang="en-US" sz="2400" b="1" i="1" dirty="0">
                <a:solidFill>
                  <a:schemeClr val="tx1">
                    <a:lumMod val="65000"/>
                    <a:lumOff val="35000"/>
                  </a:schemeClr>
                </a:solidFill>
                <a:latin typeface="+mn-lt"/>
                <a:cs typeface="Arial" panose="020B0604020202020204" pitchFamily="34" charset="0"/>
              </a:rPr>
              <a:t>Technologies</a:t>
            </a:r>
          </a:p>
        </p:txBody>
      </p:sp>
      <p:pic>
        <p:nvPicPr>
          <p:cNvPr id="133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063" y="5961063"/>
            <a:ext cx="11572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188" y="5911850"/>
            <a:ext cx="1219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5"/>
          <p:cNvPicPr>
            <a:picLocks noChangeAspect="1" noChangeArrowheads="1"/>
          </p:cNvPicPr>
          <p:nvPr/>
        </p:nvPicPr>
        <p:blipFill>
          <a:blip r:embed="rId5">
            <a:extLst>
              <a:ext uri="{28A0092B-C50C-407E-A947-70E740481C1C}">
                <a14:useLocalDpi xmlns:a14="http://schemas.microsoft.com/office/drawing/2010/main" val="0"/>
              </a:ext>
            </a:extLst>
          </a:blip>
          <a:srcRect l="9563" t="10553" r="7643" b="10330"/>
          <a:stretch>
            <a:fillRect/>
          </a:stretch>
        </p:blipFill>
        <p:spPr bwMode="auto">
          <a:xfrm>
            <a:off x="77788" y="5911850"/>
            <a:ext cx="161448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1"/>
          <p:cNvPicPr>
            <a:picLocks noChangeAspect="1"/>
          </p:cNvPicPr>
          <p:nvPr/>
        </p:nvPicPr>
        <p:blipFill>
          <a:blip r:embed="rId6">
            <a:extLst>
              <a:ext uri="{28A0092B-C50C-407E-A947-70E740481C1C}">
                <a14:useLocalDpi xmlns:a14="http://schemas.microsoft.com/office/drawing/2010/main" val="0"/>
              </a:ext>
            </a:extLst>
          </a:blip>
          <a:srcRect l="23250" t="13345" r="19762" b="20218"/>
          <a:stretch>
            <a:fillRect/>
          </a:stretch>
        </p:blipFill>
        <p:spPr bwMode="auto">
          <a:xfrm>
            <a:off x="1762125" y="5962650"/>
            <a:ext cx="1058863"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2"/>
          <p:cNvPicPr>
            <a:picLocks noChangeAspect="1"/>
          </p:cNvPicPr>
          <p:nvPr/>
        </p:nvPicPr>
        <p:blipFill>
          <a:blip r:embed="rId7">
            <a:extLst>
              <a:ext uri="{28A0092B-C50C-407E-A947-70E740481C1C}">
                <a14:useLocalDpi xmlns:a14="http://schemas.microsoft.com/office/drawing/2010/main" val="0"/>
              </a:ext>
            </a:extLst>
          </a:blip>
          <a:srcRect l="14401" t="15552" r="10493" b="15047"/>
          <a:stretch>
            <a:fillRect/>
          </a:stretch>
        </p:blipFill>
        <p:spPr bwMode="auto">
          <a:xfrm>
            <a:off x="4283075" y="5975350"/>
            <a:ext cx="141128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3"/>
          <p:cNvPicPr>
            <a:picLocks noChangeAspect="1"/>
          </p:cNvPicPr>
          <p:nvPr/>
        </p:nvPicPr>
        <p:blipFill>
          <a:blip r:embed="rId8">
            <a:extLst>
              <a:ext uri="{28A0092B-C50C-407E-A947-70E740481C1C}">
                <a14:useLocalDpi xmlns:a14="http://schemas.microsoft.com/office/drawing/2010/main" val="0"/>
              </a:ext>
            </a:extLst>
          </a:blip>
          <a:srcRect l="6557" t="16269" r="8813" b="15663"/>
          <a:stretch>
            <a:fillRect/>
          </a:stretch>
        </p:blipFill>
        <p:spPr bwMode="auto">
          <a:xfrm>
            <a:off x="5940425" y="6030913"/>
            <a:ext cx="142081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 1"/>
          <p:cNvGraphicFramePr/>
          <p:nvPr/>
        </p:nvGraphicFramePr>
        <p:xfrm>
          <a:off x="493533" y="692696"/>
          <a:ext cx="8182923" cy="50915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3" name="Straight Connector 12"/>
          <p:cNvCxnSpPr/>
          <p:nvPr/>
        </p:nvCxnSpPr>
        <p:spPr>
          <a:xfrm>
            <a:off x="241300" y="5805488"/>
            <a:ext cx="865187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848350" y="115888"/>
            <a:ext cx="3128963"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Software Solutions</a:t>
            </a:r>
          </a:p>
        </p:txBody>
      </p:sp>
      <p:sp>
        <p:nvSpPr>
          <p:cNvPr id="2" name="TextBox 1"/>
          <p:cNvSpPr txBox="1"/>
          <p:nvPr/>
        </p:nvSpPr>
        <p:spPr>
          <a:xfrm>
            <a:off x="519113" y="1268413"/>
            <a:ext cx="7991475" cy="5356225"/>
          </a:xfrm>
          <a:prstGeom prst="rect">
            <a:avLst/>
          </a:prstGeom>
          <a:noFill/>
        </p:spPr>
        <p:txBody>
          <a:bodyPr>
            <a:spAutoFit/>
          </a:bodyPr>
          <a:lstStyle/>
          <a:p>
            <a:pPr marL="285750" indent="-285750">
              <a:buFont typeface="Arial" panose="020B0604020202020204" pitchFamily="34" charset="0"/>
              <a:buChar char="•"/>
              <a:defRPr/>
            </a:pPr>
            <a:r>
              <a:rPr lang="en-GB" sz="2400" dirty="0"/>
              <a:t>Manufacturing Execution Systems</a:t>
            </a:r>
          </a:p>
          <a:p>
            <a:pPr marL="285750" indent="-285750">
              <a:buFont typeface="Arial" panose="020B0604020202020204" pitchFamily="34" charset="0"/>
              <a:buChar char="•"/>
              <a:defRPr/>
            </a:pPr>
            <a:endParaRPr lang="en-GB" sz="2400" dirty="0"/>
          </a:p>
          <a:p>
            <a:pPr marL="285750" indent="-285750">
              <a:buFont typeface="Arial" panose="020B0604020202020204" pitchFamily="34" charset="0"/>
              <a:buChar char="•"/>
              <a:defRPr/>
            </a:pPr>
            <a:r>
              <a:rPr lang="en-GB" sz="2400" dirty="0"/>
              <a:t>eDHR / eBR</a:t>
            </a:r>
          </a:p>
          <a:p>
            <a:pPr marL="285750" indent="-285750">
              <a:buFont typeface="Arial" panose="020B0604020202020204" pitchFamily="34" charset="0"/>
              <a:buChar char="•"/>
              <a:defRPr/>
            </a:pPr>
            <a:endParaRPr lang="en-GB" sz="2400" dirty="0"/>
          </a:p>
          <a:p>
            <a:pPr marL="285750" indent="-285750">
              <a:buFont typeface="Arial" panose="020B0604020202020204" pitchFamily="34" charset="0"/>
              <a:buChar char="•"/>
              <a:defRPr/>
            </a:pPr>
            <a:r>
              <a:rPr lang="en-GB" sz="2400" dirty="0"/>
              <a:t>Statistical Process Control</a:t>
            </a:r>
          </a:p>
          <a:p>
            <a:pPr>
              <a:defRPr/>
            </a:pPr>
            <a:endParaRPr lang="en-GB" sz="2400" dirty="0"/>
          </a:p>
          <a:p>
            <a:pPr marL="285750" indent="-285750">
              <a:buFont typeface="Arial" panose="020B0604020202020204" pitchFamily="34" charset="0"/>
              <a:buChar char="•"/>
              <a:defRPr/>
            </a:pPr>
            <a:r>
              <a:rPr lang="en-GB" sz="2400" dirty="0"/>
              <a:t>Workflow Automation</a:t>
            </a:r>
          </a:p>
          <a:p>
            <a:pPr marL="285750" indent="-285750">
              <a:buFont typeface="Arial" panose="020B0604020202020204" pitchFamily="34" charset="0"/>
              <a:buChar char="•"/>
              <a:defRPr/>
            </a:pPr>
            <a:endParaRPr lang="en-GB" sz="2400" dirty="0"/>
          </a:p>
          <a:p>
            <a:pPr marL="285750" indent="-285750">
              <a:buFont typeface="Arial" panose="020B0604020202020204" pitchFamily="34" charset="0"/>
              <a:buChar char="•"/>
              <a:defRPr/>
            </a:pPr>
            <a:r>
              <a:rPr lang="en-GB" sz="2400" dirty="0"/>
              <a:t>Web Based Dashboards</a:t>
            </a:r>
            <a:br>
              <a:rPr lang="en-GB" sz="2400" dirty="0"/>
            </a:br>
            <a:endParaRPr lang="en-GB" sz="2400" dirty="0"/>
          </a:p>
          <a:p>
            <a:pPr marL="285750" indent="-285750">
              <a:buFont typeface="Arial" panose="020B0604020202020204" pitchFamily="34" charset="0"/>
              <a:buChar char="•"/>
              <a:defRPr/>
            </a:pPr>
            <a:r>
              <a:rPr lang="en-GB" sz="2400" dirty="0"/>
              <a:t>Real-time Visualisation</a:t>
            </a:r>
          </a:p>
          <a:p>
            <a:pPr marL="285750" indent="-285750">
              <a:buFont typeface="Arial" panose="020B0604020202020204" pitchFamily="34" charset="0"/>
              <a:buChar char="•"/>
              <a:defRPr/>
            </a:pPr>
            <a:endParaRPr lang="en-GB" sz="2400" dirty="0"/>
          </a:p>
          <a:p>
            <a:pPr>
              <a:defRPr/>
            </a:pPr>
            <a:endParaRPr lang="en-GB" dirty="0"/>
          </a:p>
          <a:p>
            <a:pPr>
              <a:defRPr/>
            </a:pPr>
            <a:endParaRPr lang="en-GB" dirty="0"/>
          </a:p>
          <a:p>
            <a:pPr>
              <a:defRPr/>
            </a:pPr>
            <a:endParaRPr lang="en-GB" dirty="0"/>
          </a:p>
        </p:txBody>
      </p:sp>
      <p:pic>
        <p:nvPicPr>
          <p:cNvPr id="1536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91263" y="4344988"/>
            <a:ext cx="22399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64250" y="819150"/>
            <a:ext cx="2446338"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2681288"/>
            <a:ext cx="187325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724525" y="115888"/>
            <a:ext cx="3252788" cy="461962"/>
          </a:xfrm>
          <a:prstGeom prst="rect">
            <a:avLst/>
          </a:prstGeom>
        </p:spPr>
        <p:txBody>
          <a:bodyPr wrap="none">
            <a:spAutoFit/>
          </a:bodyPr>
          <a:lstStyle/>
          <a:p>
            <a:pPr algn="r">
              <a:defRPr/>
            </a:pPr>
            <a:r>
              <a:rPr lang="en-IE" sz="2400" b="1" i="1" dirty="0">
                <a:solidFill>
                  <a:schemeClr val="tx1">
                    <a:lumMod val="65000"/>
                    <a:lumOff val="35000"/>
                  </a:schemeClr>
                </a:solidFill>
                <a:latin typeface="+mn-lt"/>
              </a:rPr>
              <a:t>Our Validation Services</a:t>
            </a:r>
          </a:p>
        </p:txBody>
      </p:sp>
      <p:sp>
        <p:nvSpPr>
          <p:cNvPr id="2" name="TextBox 1"/>
          <p:cNvSpPr txBox="1"/>
          <p:nvPr/>
        </p:nvSpPr>
        <p:spPr>
          <a:xfrm>
            <a:off x="611188" y="908050"/>
            <a:ext cx="7993062" cy="5694363"/>
          </a:xfrm>
          <a:prstGeom prst="rect">
            <a:avLst/>
          </a:prstGeom>
          <a:noFill/>
        </p:spPr>
        <p:txBody>
          <a:bodyPr>
            <a:spAutoFit/>
          </a:bodyPr>
          <a:lstStyle/>
          <a:p>
            <a:pPr marL="285750" indent="-285750">
              <a:buFont typeface="Arial" panose="020B0604020202020204" pitchFamily="34" charset="0"/>
              <a:buChar char="•"/>
              <a:defRPr/>
            </a:pPr>
            <a:r>
              <a:rPr lang="en-GB" sz="2800" dirty="0"/>
              <a:t>Software Validations</a:t>
            </a:r>
          </a:p>
          <a:p>
            <a:pPr marL="285750" indent="-285750">
              <a:buFont typeface="Arial" panose="020B0604020202020204" pitchFamily="34" charset="0"/>
              <a:buChar char="•"/>
              <a:defRPr/>
            </a:pPr>
            <a:endParaRPr lang="en-GB" sz="2800" dirty="0"/>
          </a:p>
          <a:p>
            <a:pPr marL="285750" indent="-285750">
              <a:buFont typeface="Arial" panose="020B0604020202020204" pitchFamily="34" charset="0"/>
              <a:buChar char="•"/>
              <a:defRPr/>
            </a:pPr>
            <a:r>
              <a:rPr lang="en-GB" sz="2800" dirty="0"/>
              <a:t>Equipment &amp; Automation Validations</a:t>
            </a:r>
          </a:p>
          <a:p>
            <a:pPr marL="285750" indent="-285750">
              <a:buFont typeface="Arial" panose="020B0604020202020204" pitchFamily="34" charset="0"/>
              <a:buChar char="•"/>
              <a:defRPr/>
            </a:pPr>
            <a:endParaRPr lang="en-GB" sz="2800" dirty="0"/>
          </a:p>
          <a:p>
            <a:pPr marL="285750" indent="-285750">
              <a:buFont typeface="Arial" panose="020B0604020202020204" pitchFamily="34" charset="0"/>
              <a:buChar char="•"/>
              <a:defRPr/>
            </a:pPr>
            <a:r>
              <a:rPr lang="en-GB" sz="2800" dirty="0"/>
              <a:t>Technical Writing</a:t>
            </a:r>
          </a:p>
          <a:p>
            <a:pPr marL="285750" indent="-285750">
              <a:buFont typeface="Arial" panose="020B0604020202020204" pitchFamily="34" charset="0"/>
              <a:buChar char="•"/>
              <a:defRPr/>
            </a:pPr>
            <a:endParaRPr lang="en-GB" sz="2800" dirty="0"/>
          </a:p>
          <a:p>
            <a:pPr marL="285750" indent="-285750">
              <a:buFont typeface="Arial" panose="020B0604020202020204" pitchFamily="34" charset="0"/>
              <a:buChar char="•"/>
              <a:defRPr/>
            </a:pPr>
            <a:r>
              <a:rPr lang="en-GB" sz="2800" dirty="0"/>
              <a:t>Compliance</a:t>
            </a:r>
            <a:br>
              <a:rPr lang="en-GB" sz="2800" dirty="0"/>
            </a:br>
            <a:endParaRPr lang="en-GB" sz="2800" dirty="0"/>
          </a:p>
          <a:p>
            <a:pPr marL="285750" indent="-285750">
              <a:buFont typeface="Arial" panose="020B0604020202020204" pitchFamily="34" charset="0"/>
              <a:buChar char="•"/>
              <a:defRPr/>
            </a:pPr>
            <a:r>
              <a:rPr lang="en-GB" sz="2800" dirty="0"/>
              <a:t>Data Integrity</a:t>
            </a:r>
          </a:p>
          <a:p>
            <a:pPr marL="285750" indent="-285750">
              <a:buFont typeface="Arial" panose="020B0604020202020204" pitchFamily="34" charset="0"/>
              <a:buChar char="•"/>
              <a:defRPr/>
            </a:pPr>
            <a:endParaRPr lang="en-GB" sz="2800" dirty="0"/>
          </a:p>
          <a:p>
            <a:pPr marL="285750" indent="-285750">
              <a:buFont typeface="Arial" panose="020B0604020202020204" pitchFamily="34" charset="0"/>
              <a:buChar char="•"/>
              <a:defRPr/>
            </a:pPr>
            <a:r>
              <a:rPr lang="en-GB" sz="2800" dirty="0"/>
              <a:t>Regulations – GAMP5 / FDA</a:t>
            </a:r>
          </a:p>
          <a:p>
            <a:pPr>
              <a:defRPr/>
            </a:pPr>
            <a:endParaRPr lang="en-GB" sz="2800" dirty="0"/>
          </a:p>
          <a:p>
            <a:pPr>
              <a:defRPr/>
            </a:pPr>
            <a:endParaRPr lang="en-GB" sz="2800" dirty="0"/>
          </a:p>
        </p:txBody>
      </p:sp>
      <p:pic>
        <p:nvPicPr>
          <p:cNvPr id="1741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908050"/>
            <a:ext cx="1116013"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5742</TotalTime>
  <Words>2091</Words>
  <Application>Microsoft Office PowerPoint</Application>
  <PresentationFormat>On-screen Show (4:3)</PresentationFormat>
  <Paragraphs>324</Paragraphs>
  <Slides>25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Dataworks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dc:title>
  <dc:creator>curhamlg</dc:creator>
  <cp:lastModifiedBy>Brian Robinson</cp:lastModifiedBy>
  <cp:revision>242</cp:revision>
  <dcterms:created xsi:type="dcterms:W3CDTF">2011-11-09T15:05:27Z</dcterms:created>
  <dcterms:modified xsi:type="dcterms:W3CDTF">2017-06-02T15:11:35Z</dcterms:modified>
</cp:coreProperties>
</file>